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7" r:id="rId2"/>
    <p:sldId id="256" r:id="rId3"/>
    <p:sldId id="258" r:id="rId4"/>
    <p:sldId id="264" r:id="rId5"/>
    <p:sldId id="286" r:id="rId6"/>
    <p:sldId id="260" r:id="rId7"/>
    <p:sldId id="266" r:id="rId8"/>
    <p:sldId id="272" r:id="rId9"/>
    <p:sldId id="267" r:id="rId10"/>
    <p:sldId id="265" r:id="rId11"/>
    <p:sldId id="275" r:id="rId12"/>
    <p:sldId id="269" r:id="rId13"/>
    <p:sldId id="274" r:id="rId14"/>
    <p:sldId id="261" r:id="rId15"/>
    <p:sldId id="271" r:id="rId16"/>
    <p:sldId id="284" r:id="rId17"/>
    <p:sldId id="268" r:id="rId18"/>
    <p:sldId id="282" r:id="rId19"/>
    <p:sldId id="294" r:id="rId20"/>
    <p:sldId id="295" r:id="rId21"/>
    <p:sldId id="287" r:id="rId22"/>
    <p:sldId id="288" r:id="rId23"/>
    <p:sldId id="289" r:id="rId24"/>
    <p:sldId id="290" r:id="rId25"/>
    <p:sldId id="291" r:id="rId26"/>
    <p:sldId id="292" r:id="rId27"/>
    <p:sldId id="276" r:id="rId28"/>
    <p:sldId id="277" r:id="rId29"/>
    <p:sldId id="296" r:id="rId30"/>
    <p:sldId id="297" r:id="rId31"/>
    <p:sldId id="298" r:id="rId32"/>
    <p:sldId id="299" r:id="rId33"/>
    <p:sldId id="300" r:id="rId34"/>
    <p:sldId id="262" r:id="rId35"/>
    <p:sldId id="283" r:id="rId36"/>
    <p:sldId id="293" r:id="rId37"/>
  </p:sldIdLst>
  <p:sldSz cx="12192000" cy="6858000"/>
  <p:notesSz cx="6858000" cy="9144000"/>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79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715B"/>
    <a:srgbClr val="D9D9D9"/>
    <a:srgbClr val="024E40"/>
    <a:srgbClr val="049277"/>
    <a:srgbClr val="016454"/>
    <a:srgbClr val="18463A"/>
    <a:srgbClr val="8FB3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86" autoAdjust="0"/>
    <p:restoredTop sz="94743" autoAdjust="0"/>
  </p:normalViewPr>
  <p:slideViewPr>
    <p:cSldViewPr snapToGrid="0">
      <p:cViewPr varScale="1">
        <p:scale>
          <a:sx n="81" d="100"/>
          <a:sy n="81" d="100"/>
        </p:scale>
        <p:origin x="730" y="72"/>
      </p:cViewPr>
      <p:guideLst>
        <p:guide orient="horz" pos="2160"/>
        <p:guide pos="379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774E38-A9FC-448B-8F26-614DC698D373}" type="datetimeFigureOut">
              <a:rPr lang="en-US" smtClean="0"/>
              <a:t>6/15/2023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6F728F-D2C1-4CDF-AB14-355FA895A5A9}" type="slidenum">
              <a:rPr lang="en-US" smtClean="0"/>
              <a:t>‹#›</a:t>
            </a:fld>
            <a:endParaRPr lang="en-US"/>
          </a:p>
        </p:txBody>
      </p:sp>
    </p:spTree>
    <p:extLst>
      <p:ext uri="{BB962C8B-B14F-4D97-AF65-F5344CB8AC3E}">
        <p14:creationId xmlns:p14="http://schemas.microsoft.com/office/powerpoint/2010/main" val="37750003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a:t>
            </a:fld>
            <a:endParaRPr lang="en-US"/>
          </a:p>
        </p:txBody>
      </p:sp>
    </p:spTree>
    <p:extLst>
      <p:ext uri="{BB962C8B-B14F-4D97-AF65-F5344CB8AC3E}">
        <p14:creationId xmlns:p14="http://schemas.microsoft.com/office/powerpoint/2010/main" val="602859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10</a:t>
            </a:fld>
            <a:endParaRPr lang="en-US"/>
          </a:p>
        </p:txBody>
      </p:sp>
    </p:spTree>
    <p:extLst>
      <p:ext uri="{BB962C8B-B14F-4D97-AF65-F5344CB8AC3E}">
        <p14:creationId xmlns:p14="http://schemas.microsoft.com/office/powerpoint/2010/main" val="3219484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11</a:t>
            </a:fld>
            <a:endParaRPr lang="en-US"/>
          </a:p>
        </p:txBody>
      </p:sp>
    </p:spTree>
    <p:extLst>
      <p:ext uri="{BB962C8B-B14F-4D97-AF65-F5344CB8AC3E}">
        <p14:creationId xmlns:p14="http://schemas.microsoft.com/office/powerpoint/2010/main" val="37908665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12</a:t>
            </a:fld>
            <a:endParaRPr lang="en-US"/>
          </a:p>
        </p:txBody>
      </p:sp>
    </p:spTree>
    <p:extLst>
      <p:ext uri="{BB962C8B-B14F-4D97-AF65-F5344CB8AC3E}">
        <p14:creationId xmlns:p14="http://schemas.microsoft.com/office/powerpoint/2010/main" val="32806454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13</a:t>
            </a:fld>
            <a:endParaRPr lang="en-US"/>
          </a:p>
        </p:txBody>
      </p:sp>
    </p:spTree>
    <p:extLst>
      <p:ext uri="{BB962C8B-B14F-4D97-AF65-F5344CB8AC3E}">
        <p14:creationId xmlns:p14="http://schemas.microsoft.com/office/powerpoint/2010/main" val="18170550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14</a:t>
            </a:fld>
            <a:endParaRPr lang="en-US"/>
          </a:p>
        </p:txBody>
      </p:sp>
    </p:spTree>
    <p:extLst>
      <p:ext uri="{BB962C8B-B14F-4D97-AF65-F5344CB8AC3E}">
        <p14:creationId xmlns:p14="http://schemas.microsoft.com/office/powerpoint/2010/main" val="2187813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15</a:t>
            </a:fld>
            <a:endParaRPr lang="en-US"/>
          </a:p>
        </p:txBody>
      </p:sp>
    </p:spTree>
    <p:extLst>
      <p:ext uri="{BB962C8B-B14F-4D97-AF65-F5344CB8AC3E}">
        <p14:creationId xmlns:p14="http://schemas.microsoft.com/office/powerpoint/2010/main" val="486084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16</a:t>
            </a:fld>
            <a:endParaRPr lang="en-US"/>
          </a:p>
        </p:txBody>
      </p:sp>
    </p:spTree>
    <p:extLst>
      <p:ext uri="{BB962C8B-B14F-4D97-AF65-F5344CB8AC3E}">
        <p14:creationId xmlns:p14="http://schemas.microsoft.com/office/powerpoint/2010/main" val="23721657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17</a:t>
            </a:fld>
            <a:endParaRPr lang="en-US"/>
          </a:p>
        </p:txBody>
      </p:sp>
    </p:spTree>
    <p:extLst>
      <p:ext uri="{BB962C8B-B14F-4D97-AF65-F5344CB8AC3E}">
        <p14:creationId xmlns:p14="http://schemas.microsoft.com/office/powerpoint/2010/main" val="21357994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F728F-D2C1-4CDF-AB14-355FA895A5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32463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F728F-D2C1-4CDF-AB14-355FA895A5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3665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2</a:t>
            </a:fld>
            <a:endParaRPr lang="en-US"/>
          </a:p>
        </p:txBody>
      </p:sp>
    </p:spTree>
    <p:extLst>
      <p:ext uri="{BB962C8B-B14F-4D97-AF65-F5344CB8AC3E}">
        <p14:creationId xmlns:p14="http://schemas.microsoft.com/office/powerpoint/2010/main" val="12123931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F728F-D2C1-4CDF-AB14-355FA895A5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977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F728F-D2C1-4CDF-AB14-355FA895A5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866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F728F-D2C1-4CDF-AB14-355FA895A5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56823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F728F-D2C1-4CDF-AB14-355FA895A5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9607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F728F-D2C1-4CDF-AB14-355FA895A5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57994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F728F-D2C1-4CDF-AB14-355FA895A5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06454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F728F-D2C1-4CDF-AB14-355FA895A5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78138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F728F-D2C1-4CDF-AB14-355FA895A5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3594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F728F-D2C1-4CDF-AB14-355FA895A5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92384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F728F-D2C1-4CDF-AB14-355FA895A5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1803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3</a:t>
            </a:fld>
            <a:endParaRPr lang="en-US"/>
          </a:p>
        </p:txBody>
      </p:sp>
    </p:spTree>
    <p:extLst>
      <p:ext uri="{BB962C8B-B14F-4D97-AF65-F5344CB8AC3E}">
        <p14:creationId xmlns:p14="http://schemas.microsoft.com/office/powerpoint/2010/main" val="42645570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F728F-D2C1-4CDF-AB14-355FA895A5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32463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F728F-D2C1-4CDF-AB14-355FA895A5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09601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F728F-D2C1-4CDF-AB14-355FA895A5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66334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F728F-D2C1-4CDF-AB14-355FA895A5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3019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F728F-D2C1-4CDF-AB14-355FA895A5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34066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F728F-D2C1-4CDF-AB14-355FA895A5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90068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F728F-D2C1-4CDF-AB14-355FA895A5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468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4</a:t>
            </a:fld>
            <a:endParaRPr lang="en-US"/>
          </a:p>
        </p:txBody>
      </p:sp>
    </p:spTree>
    <p:extLst>
      <p:ext uri="{BB962C8B-B14F-4D97-AF65-F5344CB8AC3E}">
        <p14:creationId xmlns:p14="http://schemas.microsoft.com/office/powerpoint/2010/main" val="3301647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5</a:t>
            </a:fld>
            <a:endParaRPr lang="en-US"/>
          </a:p>
        </p:txBody>
      </p:sp>
    </p:spTree>
    <p:extLst>
      <p:ext uri="{BB962C8B-B14F-4D97-AF65-F5344CB8AC3E}">
        <p14:creationId xmlns:p14="http://schemas.microsoft.com/office/powerpoint/2010/main" val="483556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6</a:t>
            </a:fld>
            <a:endParaRPr lang="en-US"/>
          </a:p>
        </p:txBody>
      </p:sp>
    </p:spTree>
    <p:extLst>
      <p:ext uri="{BB962C8B-B14F-4D97-AF65-F5344CB8AC3E}">
        <p14:creationId xmlns:p14="http://schemas.microsoft.com/office/powerpoint/2010/main" val="169866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7</a:t>
            </a:fld>
            <a:endParaRPr lang="en-US"/>
          </a:p>
        </p:txBody>
      </p:sp>
    </p:spTree>
    <p:extLst>
      <p:ext uri="{BB962C8B-B14F-4D97-AF65-F5344CB8AC3E}">
        <p14:creationId xmlns:p14="http://schemas.microsoft.com/office/powerpoint/2010/main" val="2915682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8</a:t>
            </a:fld>
            <a:endParaRPr lang="en-US"/>
          </a:p>
        </p:txBody>
      </p:sp>
    </p:spTree>
    <p:extLst>
      <p:ext uri="{BB962C8B-B14F-4D97-AF65-F5344CB8AC3E}">
        <p14:creationId xmlns:p14="http://schemas.microsoft.com/office/powerpoint/2010/main" val="1828170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9</a:t>
            </a:fld>
            <a:endParaRPr lang="en-US"/>
          </a:p>
        </p:txBody>
      </p:sp>
    </p:spTree>
    <p:extLst>
      <p:ext uri="{BB962C8B-B14F-4D97-AF65-F5344CB8AC3E}">
        <p14:creationId xmlns:p14="http://schemas.microsoft.com/office/powerpoint/2010/main" val="698960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F0C35DA-DEFB-4C1F-979D-A458366D8FA5}" type="datetimeFigureOut">
              <a:rPr lang="zh-CN" altLang="en-US" smtClean="0"/>
              <a:t>2023/6/15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C6A3EE4-44DB-4C03-9891-057E14E247D2}" type="slidenum">
              <a:rPr lang="zh-CN" altLang="en-US" smtClean="0"/>
              <a:t>‹#›</a:t>
            </a:fld>
            <a:endParaRPr lang="zh-CN" altLang="en-US"/>
          </a:p>
        </p:txBody>
      </p:sp>
    </p:spTree>
    <p:extLst>
      <p:ext uri="{BB962C8B-B14F-4D97-AF65-F5344CB8AC3E}">
        <p14:creationId xmlns:p14="http://schemas.microsoft.com/office/powerpoint/2010/main" val="198062863"/>
      </p:ext>
    </p:extLst>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F0C35DA-DEFB-4C1F-979D-A458366D8FA5}" type="datetimeFigureOut">
              <a:rPr lang="zh-CN" altLang="en-US" smtClean="0"/>
              <a:t>2023/6/15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C6A3EE4-44DB-4C03-9891-057E14E247D2}" type="slidenum">
              <a:rPr lang="zh-CN" altLang="en-US" smtClean="0"/>
              <a:t>‹#›</a:t>
            </a:fld>
            <a:endParaRPr lang="zh-CN" altLang="en-US"/>
          </a:p>
        </p:txBody>
      </p:sp>
    </p:spTree>
    <p:extLst>
      <p:ext uri="{BB962C8B-B14F-4D97-AF65-F5344CB8AC3E}">
        <p14:creationId xmlns:p14="http://schemas.microsoft.com/office/powerpoint/2010/main" val="3554821373"/>
      </p:ext>
    </p:extLst>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F0C35DA-DEFB-4C1F-979D-A458366D8FA5}" type="datetimeFigureOut">
              <a:rPr lang="zh-CN" altLang="en-US" smtClean="0"/>
              <a:t>2023/6/15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C6A3EE4-44DB-4C03-9891-057E14E247D2}" type="slidenum">
              <a:rPr lang="zh-CN" altLang="en-US" smtClean="0"/>
              <a:t>‹#›</a:t>
            </a:fld>
            <a:endParaRPr lang="zh-CN" altLang="en-US"/>
          </a:p>
        </p:txBody>
      </p:sp>
    </p:spTree>
    <p:extLst>
      <p:ext uri="{BB962C8B-B14F-4D97-AF65-F5344CB8AC3E}">
        <p14:creationId xmlns:p14="http://schemas.microsoft.com/office/powerpoint/2010/main" val="2455833275"/>
      </p:ext>
    </p:extLst>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F0C35DA-DEFB-4C1F-979D-A458366D8FA5}" type="datetimeFigureOut">
              <a:rPr lang="zh-CN" altLang="en-US" smtClean="0"/>
              <a:t>2023/6/15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C6A3EE4-44DB-4C03-9891-057E14E247D2}" type="slidenum">
              <a:rPr lang="zh-CN" altLang="en-US" smtClean="0"/>
              <a:t>‹#›</a:t>
            </a:fld>
            <a:endParaRPr lang="zh-CN" altLang="en-US"/>
          </a:p>
        </p:txBody>
      </p:sp>
    </p:spTree>
    <p:extLst>
      <p:ext uri="{BB962C8B-B14F-4D97-AF65-F5344CB8AC3E}">
        <p14:creationId xmlns:p14="http://schemas.microsoft.com/office/powerpoint/2010/main" val="3120116798"/>
      </p:ext>
    </p:extLst>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F0C35DA-DEFB-4C1F-979D-A458366D8FA5}" type="datetimeFigureOut">
              <a:rPr lang="zh-CN" altLang="en-US" smtClean="0"/>
              <a:t>2023/6/15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C6A3EE4-44DB-4C03-9891-057E14E247D2}" type="slidenum">
              <a:rPr lang="zh-CN" altLang="en-US" smtClean="0"/>
              <a:t>‹#›</a:t>
            </a:fld>
            <a:endParaRPr lang="zh-CN" altLang="en-US"/>
          </a:p>
        </p:txBody>
      </p:sp>
    </p:spTree>
    <p:extLst>
      <p:ext uri="{BB962C8B-B14F-4D97-AF65-F5344CB8AC3E}">
        <p14:creationId xmlns:p14="http://schemas.microsoft.com/office/powerpoint/2010/main" val="1402764557"/>
      </p:ext>
    </p:extLst>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F0C35DA-DEFB-4C1F-979D-A458366D8FA5}" type="datetimeFigureOut">
              <a:rPr lang="zh-CN" altLang="en-US" smtClean="0"/>
              <a:t>2023/6/15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C6A3EE4-44DB-4C03-9891-057E14E247D2}" type="slidenum">
              <a:rPr lang="zh-CN" altLang="en-US" smtClean="0"/>
              <a:t>‹#›</a:t>
            </a:fld>
            <a:endParaRPr lang="zh-CN" altLang="en-US"/>
          </a:p>
        </p:txBody>
      </p:sp>
    </p:spTree>
    <p:extLst>
      <p:ext uri="{BB962C8B-B14F-4D97-AF65-F5344CB8AC3E}">
        <p14:creationId xmlns:p14="http://schemas.microsoft.com/office/powerpoint/2010/main" val="2214170100"/>
      </p:ext>
    </p:extLst>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F0C35DA-DEFB-4C1F-979D-A458366D8FA5}" type="datetimeFigureOut">
              <a:rPr lang="zh-CN" altLang="en-US" smtClean="0"/>
              <a:t>2023/6/15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C6A3EE4-44DB-4C03-9891-057E14E247D2}" type="slidenum">
              <a:rPr lang="zh-CN" altLang="en-US" smtClean="0"/>
              <a:t>‹#›</a:t>
            </a:fld>
            <a:endParaRPr lang="zh-CN" altLang="en-US"/>
          </a:p>
        </p:txBody>
      </p:sp>
    </p:spTree>
    <p:extLst>
      <p:ext uri="{BB962C8B-B14F-4D97-AF65-F5344CB8AC3E}">
        <p14:creationId xmlns:p14="http://schemas.microsoft.com/office/powerpoint/2010/main" val="3503720412"/>
      </p:ext>
    </p:extLst>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F0C35DA-DEFB-4C1F-979D-A458366D8FA5}" type="datetimeFigureOut">
              <a:rPr lang="zh-CN" altLang="en-US" smtClean="0"/>
              <a:t>2023/6/15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C6A3EE4-44DB-4C03-9891-057E14E247D2}" type="slidenum">
              <a:rPr lang="zh-CN" altLang="en-US" smtClean="0"/>
              <a:t>‹#›</a:t>
            </a:fld>
            <a:endParaRPr lang="zh-CN" altLang="en-US"/>
          </a:p>
        </p:txBody>
      </p:sp>
    </p:spTree>
    <p:extLst>
      <p:ext uri="{BB962C8B-B14F-4D97-AF65-F5344CB8AC3E}">
        <p14:creationId xmlns:p14="http://schemas.microsoft.com/office/powerpoint/2010/main" val="2538355436"/>
      </p:ext>
    </p:extLst>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F0C35DA-DEFB-4C1F-979D-A458366D8FA5}" type="datetimeFigureOut">
              <a:rPr lang="zh-CN" altLang="en-US" smtClean="0"/>
              <a:t>2023/6/15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C6A3EE4-44DB-4C03-9891-057E14E247D2}" type="slidenum">
              <a:rPr lang="zh-CN" altLang="en-US" smtClean="0"/>
              <a:t>‹#›</a:t>
            </a:fld>
            <a:endParaRPr lang="zh-CN" altLang="en-US"/>
          </a:p>
        </p:txBody>
      </p:sp>
    </p:spTree>
    <p:extLst>
      <p:ext uri="{BB962C8B-B14F-4D97-AF65-F5344CB8AC3E}">
        <p14:creationId xmlns:p14="http://schemas.microsoft.com/office/powerpoint/2010/main" val="2831838149"/>
      </p:ext>
    </p:extLst>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F0C35DA-DEFB-4C1F-979D-A458366D8FA5}" type="datetimeFigureOut">
              <a:rPr lang="zh-CN" altLang="en-US" smtClean="0"/>
              <a:t>2023/6/15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C6A3EE4-44DB-4C03-9891-057E14E247D2}" type="slidenum">
              <a:rPr lang="zh-CN" altLang="en-US" smtClean="0"/>
              <a:t>‹#›</a:t>
            </a:fld>
            <a:endParaRPr lang="zh-CN" altLang="en-US"/>
          </a:p>
        </p:txBody>
      </p:sp>
    </p:spTree>
    <p:extLst>
      <p:ext uri="{BB962C8B-B14F-4D97-AF65-F5344CB8AC3E}">
        <p14:creationId xmlns:p14="http://schemas.microsoft.com/office/powerpoint/2010/main" val="3586273111"/>
      </p:ext>
    </p:extLst>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F0C35DA-DEFB-4C1F-979D-A458366D8FA5}" type="datetimeFigureOut">
              <a:rPr lang="zh-CN" altLang="en-US" smtClean="0"/>
              <a:t>2023/6/15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C6A3EE4-44DB-4C03-9891-057E14E247D2}" type="slidenum">
              <a:rPr lang="zh-CN" altLang="en-US" smtClean="0"/>
              <a:t>‹#›</a:t>
            </a:fld>
            <a:endParaRPr lang="zh-CN" altLang="en-US"/>
          </a:p>
        </p:txBody>
      </p:sp>
    </p:spTree>
    <p:extLst>
      <p:ext uri="{BB962C8B-B14F-4D97-AF65-F5344CB8AC3E}">
        <p14:creationId xmlns:p14="http://schemas.microsoft.com/office/powerpoint/2010/main" val="2546061348"/>
      </p:ext>
    </p:extLst>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0C35DA-DEFB-4C1F-979D-A458366D8FA5}" type="datetimeFigureOut">
              <a:rPr lang="zh-CN" altLang="en-US" smtClean="0"/>
              <a:t>2023/6/15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6A3EE4-44DB-4C03-9891-057E14E247D2}" type="slidenum">
              <a:rPr lang="zh-CN" altLang="en-US" smtClean="0"/>
              <a:t>‹#›</a:t>
            </a:fld>
            <a:endParaRPr lang="zh-CN" altLang="en-US"/>
          </a:p>
        </p:txBody>
      </p:sp>
    </p:spTree>
    <p:extLst>
      <p:ext uri="{BB962C8B-B14F-4D97-AF65-F5344CB8AC3E}">
        <p14:creationId xmlns:p14="http://schemas.microsoft.com/office/powerpoint/2010/main" val="10661475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em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emf"/><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emf"/><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0.jpeg"/><Relationship Id="rId5" Type="http://schemas.openxmlformats.org/officeDocument/2006/relationships/image" Target="../media/image13.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emf"/><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3.emf"/><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emf"/><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7.jpe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3.emf"/><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3.emf"/><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5" name="组合 4"/>
          <p:cNvGrpSpPr/>
          <p:nvPr/>
        </p:nvGrpSpPr>
        <p:grpSpPr>
          <a:xfrm>
            <a:off x="1922993" y="237388"/>
            <a:ext cx="8346014" cy="6383223"/>
            <a:chOff x="2496157" y="237388"/>
            <a:chExt cx="6822015" cy="6383223"/>
          </a:xfrm>
        </p:grpSpPr>
        <p:pic>
          <p:nvPicPr>
            <p:cNvPr id="2" name="图片 1"/>
            <p:cNvPicPr>
              <a:picLocks noChangeAspect="1"/>
            </p:cNvPicPr>
            <p:nvPr/>
          </p:nvPicPr>
          <p:blipFill>
            <a:blip r:embed="rId3"/>
            <a:stretch>
              <a:fillRect/>
            </a:stretch>
          </p:blipFill>
          <p:spPr>
            <a:xfrm>
              <a:off x="2499730" y="237388"/>
              <a:ext cx="6818442" cy="6383223"/>
            </a:xfrm>
            <a:prstGeom prst="rect">
              <a:avLst/>
            </a:prstGeom>
          </p:spPr>
        </p:pic>
        <p:pic>
          <p:nvPicPr>
            <p:cNvPr id="4" name="图片 3"/>
            <p:cNvPicPr>
              <a:picLocks noChangeAspect="1"/>
            </p:cNvPicPr>
            <p:nvPr/>
          </p:nvPicPr>
          <p:blipFill>
            <a:blip r:embed="rId4"/>
            <a:stretch>
              <a:fillRect/>
            </a:stretch>
          </p:blipFill>
          <p:spPr>
            <a:xfrm>
              <a:off x="2496157" y="237388"/>
              <a:ext cx="6822015" cy="6383065"/>
            </a:xfrm>
            <a:prstGeom prst="rect">
              <a:avLst/>
            </a:prstGeom>
          </p:spPr>
        </p:pic>
      </p:grpSp>
      <p:pic>
        <p:nvPicPr>
          <p:cNvPr id="6" name="图片 5"/>
          <p:cNvPicPr>
            <a:picLocks noChangeAspect="1"/>
          </p:cNvPicPr>
          <p:nvPr/>
        </p:nvPicPr>
        <p:blipFill>
          <a:blip r:embed="rId5"/>
          <a:stretch>
            <a:fillRect/>
          </a:stretch>
        </p:blipFill>
        <p:spPr>
          <a:xfrm>
            <a:off x="2692398" y="496118"/>
            <a:ext cx="7075715" cy="5836736"/>
          </a:xfrm>
          <a:prstGeom prst="rect">
            <a:avLst/>
          </a:prstGeom>
        </p:spPr>
      </p:pic>
      <p:sp>
        <p:nvSpPr>
          <p:cNvPr id="7" name="文本框 6"/>
          <p:cNvSpPr txBox="1"/>
          <p:nvPr/>
        </p:nvSpPr>
        <p:spPr>
          <a:xfrm>
            <a:off x="4227511" y="1996375"/>
            <a:ext cx="4194629" cy="1569660"/>
          </a:xfrm>
          <a:prstGeom prst="rect">
            <a:avLst/>
          </a:prstGeom>
          <a:noFill/>
        </p:spPr>
        <p:txBody>
          <a:bodyPr wrap="square" rtlCol="0">
            <a:spAutoFit/>
          </a:bodyPr>
          <a:lstStyle/>
          <a:p>
            <a:r>
              <a:rPr lang="zh-CN" altLang="en-US" sz="9600" dirty="0">
                <a:solidFill>
                  <a:schemeClr val="bg1"/>
                </a:solidFill>
                <a:latin typeface="微软雅黑" panose="020B0503020204020204" pitchFamily="34" charset="-122"/>
                <a:ea typeface="微软雅黑" panose="020B0503020204020204" pitchFamily="34" charset="-122"/>
              </a:rPr>
              <a:t>农广推</a:t>
            </a:r>
          </a:p>
        </p:txBody>
      </p:sp>
      <p:grpSp>
        <p:nvGrpSpPr>
          <p:cNvPr id="3" name="组合 2"/>
          <p:cNvGrpSpPr/>
          <p:nvPr/>
        </p:nvGrpSpPr>
        <p:grpSpPr>
          <a:xfrm>
            <a:off x="3056964" y="3646711"/>
            <a:ext cx="6078071" cy="1097752"/>
            <a:chOff x="3056964" y="3646711"/>
            <a:chExt cx="6078071" cy="1097752"/>
          </a:xfrm>
        </p:grpSpPr>
        <p:cxnSp>
          <p:nvCxnSpPr>
            <p:cNvPr id="9" name="直接连接符 8"/>
            <p:cNvCxnSpPr/>
            <p:nvPr/>
          </p:nvCxnSpPr>
          <p:spPr>
            <a:xfrm>
              <a:off x="4093029" y="3646711"/>
              <a:ext cx="38282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矩形 33"/>
            <p:cNvSpPr>
              <a:spLocks noChangeArrowheads="1"/>
            </p:cNvSpPr>
            <p:nvPr/>
          </p:nvSpPr>
          <p:spPr bwMode="auto">
            <a:xfrm>
              <a:off x="3056964" y="3808064"/>
              <a:ext cx="607807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endParaRPr lang="en-US" altLang="zh-CN" sz="1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圆角矩形 10"/>
            <p:cNvSpPr/>
            <p:nvPr/>
          </p:nvSpPr>
          <p:spPr>
            <a:xfrm>
              <a:off x="4210919" y="4302371"/>
              <a:ext cx="3770160" cy="44209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4586514" y="4353024"/>
              <a:ext cx="3018972"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现代软件工程报告</a:t>
              </a:r>
            </a:p>
          </p:txBody>
        </p:sp>
      </p:grpSp>
    </p:spTree>
    <p:extLst>
      <p:ext uri="{BB962C8B-B14F-4D97-AF65-F5344CB8AC3E}">
        <p14:creationId xmlns:p14="http://schemas.microsoft.com/office/powerpoint/2010/main" val="2176686894"/>
      </p:ext>
    </p:extLst>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750" fill="hold"/>
                                        <p:tgtEl>
                                          <p:spTgt spid="6"/>
                                        </p:tgtEl>
                                        <p:attrNameLst>
                                          <p:attrName>ppt_w</p:attrName>
                                        </p:attrNameLst>
                                      </p:cBhvr>
                                      <p:tavLst>
                                        <p:tav tm="0">
                                          <p:val>
                                            <p:fltVal val="0"/>
                                          </p:val>
                                        </p:tav>
                                        <p:tav tm="100000">
                                          <p:val>
                                            <p:strVal val="#ppt_w"/>
                                          </p:val>
                                        </p:tav>
                                      </p:tavLst>
                                    </p:anim>
                                    <p:anim calcmode="lin" valueType="num">
                                      <p:cBhvr>
                                        <p:cTn id="8" dur="1750" fill="hold"/>
                                        <p:tgtEl>
                                          <p:spTgt spid="6"/>
                                        </p:tgtEl>
                                        <p:attrNameLst>
                                          <p:attrName>ppt_h</p:attrName>
                                        </p:attrNameLst>
                                      </p:cBhvr>
                                      <p:tavLst>
                                        <p:tav tm="0">
                                          <p:val>
                                            <p:fltVal val="0"/>
                                          </p:val>
                                        </p:tav>
                                        <p:tav tm="100000">
                                          <p:val>
                                            <p:strVal val="#ppt_h"/>
                                          </p:val>
                                        </p:tav>
                                      </p:tavLst>
                                    </p:anim>
                                    <p:anim calcmode="lin" valueType="num">
                                      <p:cBhvr>
                                        <p:cTn id="9" dur="1750" fill="hold"/>
                                        <p:tgtEl>
                                          <p:spTgt spid="6"/>
                                        </p:tgtEl>
                                        <p:attrNameLst>
                                          <p:attrName>style.rotation</p:attrName>
                                        </p:attrNameLst>
                                      </p:cBhvr>
                                      <p:tavLst>
                                        <p:tav tm="0">
                                          <p:val>
                                            <p:fltVal val="360"/>
                                          </p:val>
                                        </p:tav>
                                        <p:tav tm="100000">
                                          <p:val>
                                            <p:fltVal val="0"/>
                                          </p:val>
                                        </p:tav>
                                      </p:tavLst>
                                    </p:anim>
                                    <p:animEffect transition="in" filter="fade">
                                      <p:cBhvr>
                                        <p:cTn id="10" dur="1750"/>
                                        <p:tgtEl>
                                          <p:spTgt spid="6"/>
                                        </p:tgtEl>
                                      </p:cBhvr>
                                    </p:animEffect>
                                  </p:childTnLst>
                                </p:cTn>
                              </p:par>
                            </p:childTnLst>
                          </p:cTn>
                        </p:par>
                        <p:par>
                          <p:cTn id="11" fill="hold">
                            <p:stCondLst>
                              <p:cond delay="1750"/>
                            </p:stCondLst>
                            <p:childTnLst>
                              <p:par>
                                <p:cTn id="12" presetID="47"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par>
                          <p:cTn id="17" fill="hold">
                            <p:stCondLst>
                              <p:cond delay="2750"/>
                            </p:stCondLst>
                            <p:childTnLst>
                              <p:par>
                                <p:cTn id="18" presetID="42"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2.2 </a:t>
            </a:r>
            <a:r>
              <a:rPr lang="zh-CN" altLang="en-US" sz="2800" b="1" dirty="0">
                <a:solidFill>
                  <a:schemeClr val="bg1"/>
                </a:solidFill>
                <a:latin typeface="微软雅黑" panose="020B0503020204020204" pitchFamily="34" charset="-122"/>
                <a:ea typeface="微软雅黑" panose="020B0503020204020204" pitchFamily="34" charset="-122"/>
              </a:rPr>
              <a:t>竞争对手分析</a:t>
            </a:r>
          </a:p>
        </p:txBody>
      </p:sp>
      <p:grpSp>
        <p:nvGrpSpPr>
          <p:cNvPr id="4" name="组合 3"/>
          <p:cNvGrpSpPr/>
          <p:nvPr/>
        </p:nvGrpSpPr>
        <p:grpSpPr>
          <a:xfrm>
            <a:off x="6193868" y="2085975"/>
            <a:ext cx="5112306" cy="2924174"/>
            <a:chOff x="6193868" y="2085975"/>
            <a:chExt cx="5112306" cy="2924174"/>
          </a:xfrm>
        </p:grpSpPr>
        <p:pic>
          <p:nvPicPr>
            <p:cNvPr id="5" name="图片 4"/>
            <p:cNvPicPr>
              <a:picLocks noChangeAspect="1"/>
            </p:cNvPicPr>
            <p:nvPr/>
          </p:nvPicPr>
          <p:blipFill rotWithShape="1">
            <a:blip r:embed="rId4"/>
            <a:srcRect t="13652"/>
            <a:stretch/>
          </p:blipFill>
          <p:spPr>
            <a:xfrm>
              <a:off x="6193868" y="2085975"/>
              <a:ext cx="5112306" cy="2924174"/>
            </a:xfrm>
            <a:prstGeom prst="rect">
              <a:avLst/>
            </a:prstGeom>
          </p:spPr>
        </p:pic>
        <p:sp>
          <p:nvSpPr>
            <p:cNvPr id="6" name="Oval 5"/>
            <p:cNvSpPr/>
            <p:nvPr/>
          </p:nvSpPr>
          <p:spPr>
            <a:xfrm>
              <a:off x="8179315" y="2950091"/>
              <a:ext cx="1148317" cy="1148317"/>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prstClr val="black">
                      <a:lumMod val="65000"/>
                      <a:lumOff val="35000"/>
                    </a:prstClr>
                  </a:solidFill>
                  <a:latin typeface="Open Sans" panose="020B0606030504020204" pitchFamily="34" charset="0"/>
                  <a:ea typeface="Open Sans" panose="020B0606030504020204" pitchFamily="34" charset="0"/>
                  <a:cs typeface="Open Sans" panose="020B0606030504020204" pitchFamily="34" charset="0"/>
                </a:rPr>
                <a:t>THE </a:t>
              </a:r>
            </a:p>
            <a:p>
              <a:pPr algn="ctr"/>
              <a:r>
                <a:rPr lang="en-US" sz="1400" b="1" dirty="0">
                  <a:solidFill>
                    <a:prstClr val="black">
                      <a:lumMod val="65000"/>
                      <a:lumOff val="35000"/>
                    </a:prstClr>
                  </a:solidFill>
                  <a:latin typeface="Open Sans" panose="020B0606030504020204" pitchFamily="34" charset="0"/>
                  <a:ea typeface="Open Sans" panose="020B0606030504020204" pitchFamily="34" charset="0"/>
                  <a:cs typeface="Open Sans" panose="020B0606030504020204" pitchFamily="34" charset="0"/>
                </a:rPr>
                <a:t>CLEAN</a:t>
              </a:r>
            </a:p>
            <a:p>
              <a:pPr algn="ctr"/>
              <a:r>
                <a:rPr lang="en-US" sz="900" dirty="0">
                  <a:solidFill>
                    <a:prstClr val="black">
                      <a:lumMod val="65000"/>
                      <a:lumOff val="35000"/>
                    </a:prstClr>
                  </a:solidFill>
                  <a:latin typeface="Open Sans" panose="020B0606030504020204" pitchFamily="34" charset="0"/>
                  <a:ea typeface="Open Sans" panose="020B0606030504020204" pitchFamily="34" charset="0"/>
                  <a:cs typeface="Open Sans" panose="020B0606030504020204" pitchFamily="34" charset="0"/>
                </a:rPr>
                <a:t>TEMPLATE</a:t>
              </a:r>
            </a:p>
          </p:txBody>
        </p:sp>
      </p:grpSp>
      <p:grpSp>
        <p:nvGrpSpPr>
          <p:cNvPr id="24" name="组合 23">
            <a:extLst>
              <a:ext uri="{FF2B5EF4-FFF2-40B4-BE49-F238E27FC236}">
                <a16:creationId xmlns:a16="http://schemas.microsoft.com/office/drawing/2014/main" id="{A87AE66A-77EF-7473-9249-90CB52481FFC}"/>
              </a:ext>
            </a:extLst>
          </p:cNvPr>
          <p:cNvGrpSpPr/>
          <p:nvPr/>
        </p:nvGrpSpPr>
        <p:grpSpPr>
          <a:xfrm>
            <a:off x="951265" y="2429846"/>
            <a:ext cx="4590731" cy="1709836"/>
            <a:chOff x="876620" y="1795364"/>
            <a:chExt cx="4590731" cy="1709836"/>
          </a:xfrm>
        </p:grpSpPr>
        <p:sp>
          <p:nvSpPr>
            <p:cNvPr id="25" name="圆角矩形 4">
              <a:extLst>
                <a:ext uri="{FF2B5EF4-FFF2-40B4-BE49-F238E27FC236}">
                  <a16:creationId xmlns:a16="http://schemas.microsoft.com/office/drawing/2014/main" id="{83E5A095-6BC0-6620-70E7-500E70BA5B1C}"/>
                </a:ext>
              </a:extLst>
            </p:cNvPr>
            <p:cNvSpPr/>
            <p:nvPr/>
          </p:nvSpPr>
          <p:spPr>
            <a:xfrm>
              <a:off x="876620" y="2029447"/>
              <a:ext cx="4590731" cy="1475753"/>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CDFE96AC-0EE6-8B5A-8A80-AAC8F7CAB632}"/>
                </a:ext>
              </a:extLst>
            </p:cNvPr>
            <p:cNvSpPr/>
            <p:nvPr/>
          </p:nvSpPr>
          <p:spPr>
            <a:xfrm>
              <a:off x="1209995" y="2357034"/>
              <a:ext cx="3923980" cy="553678"/>
            </a:xfrm>
            <a:prstGeom prst="rect">
              <a:avLst/>
            </a:prstGeom>
          </p:spPr>
          <p:txBody>
            <a:bodyPr wrap="square">
              <a:spAutoFit/>
            </a:bodyPr>
            <a:lstStyle/>
            <a:p>
              <a:pPr defTabSz="1216817">
                <a:lnSpc>
                  <a:spcPct val="120000"/>
                </a:lnSpc>
                <a:spcBef>
                  <a:spcPct val="20000"/>
                </a:spcBef>
              </a:pPr>
              <a:r>
                <a:rPr lang="zh-CN" altLang="en-US"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1</a:t>
              </a:r>
              <a:r>
                <a:rPr lang="zh-CN" altLang="en-US"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）对农产品的展示有着眼见为实的优势</a:t>
              </a:r>
            </a:p>
            <a:p>
              <a:pPr defTabSz="1216817">
                <a:lnSpc>
                  <a:spcPct val="120000"/>
                </a:lnSpc>
                <a:spcBef>
                  <a:spcPct val="20000"/>
                </a:spcBef>
              </a:pPr>
              <a:r>
                <a:rPr lang="zh-CN" altLang="en-US"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2</a:t>
              </a:r>
              <a:r>
                <a:rPr lang="zh-CN" altLang="en-US"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）能够面对面宣传农产品的卖点和优势</a:t>
              </a:r>
            </a:p>
          </p:txBody>
        </p:sp>
        <p:sp>
          <p:nvSpPr>
            <p:cNvPr id="27" name="圆角矩形 6">
              <a:extLst>
                <a:ext uri="{FF2B5EF4-FFF2-40B4-BE49-F238E27FC236}">
                  <a16:creationId xmlns:a16="http://schemas.microsoft.com/office/drawing/2014/main" id="{A6280D4F-56B3-2BCA-12C6-2415A8E3FFDF}"/>
                </a:ext>
              </a:extLst>
            </p:cNvPr>
            <p:cNvSpPr/>
            <p:nvPr/>
          </p:nvSpPr>
          <p:spPr>
            <a:xfrm>
              <a:off x="1532226" y="1795364"/>
              <a:ext cx="3279515" cy="462161"/>
            </a:xfrm>
            <a:prstGeom prst="roundRect">
              <a:avLst/>
            </a:prstGeom>
            <a:solidFill>
              <a:srgbClr val="03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5C469772-33ED-672B-0130-399B369DB4A3}"/>
                </a:ext>
              </a:extLst>
            </p:cNvPr>
            <p:cNvSpPr txBox="1"/>
            <p:nvPr/>
          </p:nvSpPr>
          <p:spPr>
            <a:xfrm>
              <a:off x="1763472" y="1845162"/>
              <a:ext cx="2797972" cy="338554"/>
            </a:xfrm>
            <a:prstGeom prst="rect">
              <a:avLst/>
            </a:prstGeom>
            <a:noFill/>
          </p:spPr>
          <p:txBody>
            <a:bodyPr wrap="square" rtlCol="0">
              <a:spAutoFit/>
            </a:bodyPr>
            <a:lstStyle/>
            <a:p>
              <a:pPr lvl="0" algn="ctr" defTabSz="1216817">
                <a:spcBef>
                  <a:spcPct val="20000"/>
                </a:spcBef>
                <a:defRPr/>
              </a:pPr>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优点</a:t>
              </a:r>
              <a:endPar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9" name="组合 28">
            <a:extLst>
              <a:ext uri="{FF2B5EF4-FFF2-40B4-BE49-F238E27FC236}">
                <a16:creationId xmlns:a16="http://schemas.microsoft.com/office/drawing/2014/main" id="{1D1E5593-E1B9-9AC0-D0D1-641DA459E9D3}"/>
              </a:ext>
            </a:extLst>
          </p:cNvPr>
          <p:cNvGrpSpPr/>
          <p:nvPr/>
        </p:nvGrpSpPr>
        <p:grpSpPr>
          <a:xfrm>
            <a:off x="951264" y="4680996"/>
            <a:ext cx="4590731" cy="1668529"/>
            <a:chOff x="876619" y="4046514"/>
            <a:chExt cx="4590731" cy="1668529"/>
          </a:xfrm>
        </p:grpSpPr>
        <p:sp>
          <p:nvSpPr>
            <p:cNvPr id="30" name="圆角矩形 10">
              <a:extLst>
                <a:ext uri="{FF2B5EF4-FFF2-40B4-BE49-F238E27FC236}">
                  <a16:creationId xmlns:a16="http://schemas.microsoft.com/office/drawing/2014/main" id="{327F41D8-5871-0D1F-2D73-626EDB277D8C}"/>
                </a:ext>
              </a:extLst>
            </p:cNvPr>
            <p:cNvSpPr/>
            <p:nvPr/>
          </p:nvSpPr>
          <p:spPr>
            <a:xfrm>
              <a:off x="876619" y="4239290"/>
              <a:ext cx="4590731" cy="1475753"/>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F246D698-FDF0-6BE5-131F-BEE7B29DC46A}"/>
                </a:ext>
              </a:extLst>
            </p:cNvPr>
            <p:cNvSpPr/>
            <p:nvPr/>
          </p:nvSpPr>
          <p:spPr>
            <a:xfrm>
              <a:off x="1209994" y="4566877"/>
              <a:ext cx="3923980" cy="1033809"/>
            </a:xfrm>
            <a:prstGeom prst="rect">
              <a:avLst/>
            </a:prstGeom>
          </p:spPr>
          <p:txBody>
            <a:bodyPr wrap="square">
              <a:spAutoFit/>
            </a:bodyPr>
            <a:lstStyle/>
            <a:p>
              <a:pPr defTabSz="1216817">
                <a:lnSpc>
                  <a:spcPct val="120000"/>
                </a:lnSpc>
                <a:spcBef>
                  <a:spcPct val="20000"/>
                </a:spcBef>
              </a:pPr>
              <a:r>
                <a:rPr lang="zh-CN" altLang="en-US"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1</a:t>
              </a:r>
              <a:r>
                <a:rPr lang="zh-CN" altLang="en-US"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）线下实体店铺租金高，从而使经营农产品的成本高昂；</a:t>
              </a:r>
            </a:p>
            <a:p>
              <a:pPr defTabSz="1216817">
                <a:lnSpc>
                  <a:spcPct val="120000"/>
                </a:lnSpc>
                <a:spcBef>
                  <a:spcPct val="20000"/>
                </a:spcBef>
              </a:pPr>
              <a:r>
                <a:rPr lang="zh-CN" altLang="en-US"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2</a:t>
              </a:r>
              <a:r>
                <a:rPr lang="zh-CN" altLang="en-US"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）店铺空间小，难以维持多数量和多品类的产品库存</a:t>
              </a:r>
            </a:p>
          </p:txBody>
        </p:sp>
        <p:sp>
          <p:nvSpPr>
            <p:cNvPr id="32" name="圆角矩形 14">
              <a:extLst>
                <a:ext uri="{FF2B5EF4-FFF2-40B4-BE49-F238E27FC236}">
                  <a16:creationId xmlns:a16="http://schemas.microsoft.com/office/drawing/2014/main" id="{6F25917E-E586-2750-7F2A-01AAFDB14629}"/>
                </a:ext>
              </a:extLst>
            </p:cNvPr>
            <p:cNvSpPr/>
            <p:nvPr/>
          </p:nvSpPr>
          <p:spPr>
            <a:xfrm>
              <a:off x="1532226" y="4046514"/>
              <a:ext cx="3279515" cy="462161"/>
            </a:xfrm>
            <a:prstGeom prst="roundRect">
              <a:avLst/>
            </a:prstGeom>
            <a:solidFill>
              <a:srgbClr val="03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8272E7AF-3E9A-3EA7-DD89-46AB672A934B}"/>
                </a:ext>
              </a:extLst>
            </p:cNvPr>
            <p:cNvSpPr txBox="1"/>
            <p:nvPr/>
          </p:nvSpPr>
          <p:spPr>
            <a:xfrm>
              <a:off x="1744422" y="4098792"/>
              <a:ext cx="2797972" cy="338554"/>
            </a:xfrm>
            <a:prstGeom prst="rect">
              <a:avLst/>
            </a:prstGeom>
            <a:noFill/>
          </p:spPr>
          <p:txBody>
            <a:bodyPr wrap="square" rtlCol="0">
              <a:spAutoFit/>
            </a:bodyPr>
            <a:lstStyle/>
            <a:p>
              <a:pPr lvl="0" algn="ctr" defTabSz="1216817">
                <a:spcBef>
                  <a:spcPct val="20000"/>
                </a:spcBef>
                <a:defRPr/>
              </a:pPr>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缺点</a:t>
              </a:r>
              <a:endPar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cxnSp>
        <p:nvCxnSpPr>
          <p:cNvPr id="34" name="直接连接符 33">
            <a:extLst>
              <a:ext uri="{FF2B5EF4-FFF2-40B4-BE49-F238E27FC236}">
                <a16:creationId xmlns:a16="http://schemas.microsoft.com/office/drawing/2014/main" id="{260B08CB-17D9-C57B-675F-2773090C39DE}"/>
              </a:ext>
            </a:extLst>
          </p:cNvPr>
          <p:cNvCxnSpPr/>
          <p:nvPr/>
        </p:nvCxnSpPr>
        <p:spPr>
          <a:xfrm>
            <a:off x="942131" y="2215050"/>
            <a:ext cx="4736592" cy="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35" name="TextBox 13">
            <a:extLst>
              <a:ext uri="{FF2B5EF4-FFF2-40B4-BE49-F238E27FC236}">
                <a16:creationId xmlns:a16="http://schemas.microsoft.com/office/drawing/2014/main" id="{69F0960E-2828-0758-D308-4E7DE3C9352E}"/>
              </a:ext>
            </a:extLst>
          </p:cNvPr>
          <p:cNvSpPr txBox="1"/>
          <p:nvPr/>
        </p:nvSpPr>
        <p:spPr>
          <a:xfrm>
            <a:off x="942131" y="1650554"/>
            <a:ext cx="3392437" cy="430887"/>
          </a:xfrm>
          <a:prstGeom prst="rect">
            <a:avLst/>
          </a:prstGeom>
          <a:noFill/>
        </p:spPr>
        <p:txBody>
          <a:bodyPr wrap="square" lIns="0" tIns="0" rIns="0" bIns="0" rtlCol="0" anchor="t" anchorCtr="0">
            <a:spAutoFit/>
          </a:bodyPr>
          <a:lstStyle/>
          <a:p>
            <a:pPr defTabSz="1216817">
              <a:spcBef>
                <a:spcPct val="20000"/>
              </a:spcBef>
              <a:defRPr/>
            </a:pPr>
            <a:r>
              <a:rPr lang="zh-CN" altLang="en-US" sz="2800" b="1" dirty="0">
                <a:solidFill>
                  <a:srgbClr val="000000"/>
                </a:solidFill>
                <a:latin typeface="Arial" panose="020B0604020202020204" pitchFamily="34" charset="0"/>
                <a:ea typeface="微软雅黑" panose="020B0503020204020204" pitchFamily="34" charset="-122"/>
                <a:sym typeface="Arial" panose="020B0604020202020204" pitchFamily="34" charset="0"/>
              </a:rPr>
              <a:t>线下实体农产品门店</a:t>
            </a:r>
            <a:endParaRPr lang="en-US" sz="2800" b="1"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482201434"/>
      </p:ext>
    </p:extLst>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42" presetClass="entr" presetSubtype="0" fill="hold"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42" presetClass="entr" presetSubtype="0" fill="hold"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1000"/>
                                        <p:tgtEl>
                                          <p:spTgt spid="35"/>
                                        </p:tgtEl>
                                      </p:cBhvr>
                                    </p:animEffect>
                                    <p:anim calcmode="lin" valueType="num">
                                      <p:cBhvr>
                                        <p:cTn id="24" dur="1000" fill="hold"/>
                                        <p:tgtEl>
                                          <p:spTgt spid="35"/>
                                        </p:tgtEl>
                                        <p:attrNameLst>
                                          <p:attrName>ppt_x</p:attrName>
                                        </p:attrNameLst>
                                      </p:cBhvr>
                                      <p:tavLst>
                                        <p:tav tm="0">
                                          <p:val>
                                            <p:strVal val="#ppt_x"/>
                                          </p:val>
                                        </p:tav>
                                        <p:tav tm="100000">
                                          <p:val>
                                            <p:strVal val="#ppt_x"/>
                                          </p:val>
                                        </p:tav>
                                      </p:tavLst>
                                    </p:anim>
                                    <p:anim calcmode="lin" valueType="num">
                                      <p:cBhvr>
                                        <p:cTn id="25" dur="1000" fill="hold"/>
                                        <p:tgtEl>
                                          <p:spTgt spid="35"/>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1000"/>
                                        <p:tgtEl>
                                          <p:spTgt spid="34"/>
                                        </p:tgtEl>
                                      </p:cBhvr>
                                    </p:animEffect>
                                    <p:anim calcmode="lin" valueType="num">
                                      <p:cBhvr>
                                        <p:cTn id="29" dur="1000" fill="hold"/>
                                        <p:tgtEl>
                                          <p:spTgt spid="34"/>
                                        </p:tgtEl>
                                        <p:attrNameLst>
                                          <p:attrName>ppt_x</p:attrName>
                                        </p:attrNameLst>
                                      </p:cBhvr>
                                      <p:tavLst>
                                        <p:tav tm="0">
                                          <p:val>
                                            <p:strVal val="#ppt_x"/>
                                          </p:val>
                                        </p:tav>
                                        <p:tav tm="100000">
                                          <p:val>
                                            <p:strVal val="#ppt_x"/>
                                          </p:val>
                                        </p:tav>
                                      </p:tavLst>
                                    </p:anim>
                                    <p:anim calcmode="lin" valueType="num">
                                      <p:cBhvr>
                                        <p:cTn id="30"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2.3 </a:t>
            </a:r>
            <a:r>
              <a:rPr lang="zh-CN" altLang="en-US" sz="2800" b="1" dirty="0">
                <a:solidFill>
                  <a:schemeClr val="bg1"/>
                </a:solidFill>
                <a:latin typeface="微软雅黑" panose="020B0503020204020204" pitchFamily="34" charset="-122"/>
                <a:ea typeface="微软雅黑" panose="020B0503020204020204" pitchFamily="34" charset="-122"/>
              </a:rPr>
              <a:t>市场环境分析</a:t>
            </a:r>
          </a:p>
        </p:txBody>
      </p:sp>
      <p:grpSp>
        <p:nvGrpSpPr>
          <p:cNvPr id="4" name="组合 3"/>
          <p:cNvGrpSpPr/>
          <p:nvPr/>
        </p:nvGrpSpPr>
        <p:grpSpPr>
          <a:xfrm>
            <a:off x="3963493" y="2602038"/>
            <a:ext cx="4201091" cy="3400084"/>
            <a:chOff x="3963493" y="2602038"/>
            <a:chExt cx="4201091" cy="3400084"/>
          </a:xfrm>
        </p:grpSpPr>
        <p:sp>
          <p:nvSpPr>
            <p:cNvPr id="5" name="Freeform 5@|5FFC:16777215|FBC:16777215|LFC:10921638|LBC:16777215"/>
            <p:cNvSpPr>
              <a:spLocks/>
            </p:cNvSpPr>
            <p:nvPr/>
          </p:nvSpPr>
          <p:spPr bwMode="auto">
            <a:xfrm rot="16200000">
              <a:off x="5096321" y="1894844"/>
              <a:ext cx="1935434" cy="3799287"/>
            </a:xfrm>
            <a:custGeom>
              <a:avLst/>
              <a:gdLst>
                <a:gd name="T0" fmla="*/ 0 w 1594"/>
                <a:gd name="T1" fmla="*/ 3017 h 3017"/>
                <a:gd name="T2" fmla="*/ 1594 w 1594"/>
                <a:gd name="T3" fmla="*/ 1509 h 3017"/>
                <a:gd name="T4" fmla="*/ 0 w 1594"/>
                <a:gd name="T5" fmla="*/ 0 h 3017"/>
              </a:gdLst>
              <a:ahLst/>
              <a:cxnLst>
                <a:cxn ang="0">
                  <a:pos x="T0" y="T1"/>
                </a:cxn>
                <a:cxn ang="0">
                  <a:pos x="T2" y="T3"/>
                </a:cxn>
                <a:cxn ang="0">
                  <a:pos x="T4" y="T5"/>
                </a:cxn>
              </a:cxnLst>
              <a:rect l="0" t="0" r="r" b="b"/>
              <a:pathLst>
                <a:path w="1594" h="3017">
                  <a:moveTo>
                    <a:pt x="0" y="3017"/>
                  </a:moveTo>
                  <a:cubicBezTo>
                    <a:pt x="880" y="3017"/>
                    <a:pt x="1594" y="2342"/>
                    <a:pt x="1594" y="1509"/>
                  </a:cubicBezTo>
                  <a:cubicBezTo>
                    <a:pt x="1594" y="676"/>
                    <a:pt x="880" y="0"/>
                    <a:pt x="0" y="0"/>
                  </a:cubicBezTo>
                </a:path>
              </a:pathLst>
            </a:custGeom>
            <a:noFill/>
            <a:ln w="12700" cap="flat">
              <a:solidFill>
                <a:srgbClr val="44546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914377">
                <a:defRPr/>
              </a:pPr>
              <a:endParaRPr lang="en-US" sz="2400" kern="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Oval 2@|1FFC:16777215|FBC:16777215|LFC:14657585|LBC:16777215"/>
            <p:cNvSpPr/>
            <p:nvPr/>
          </p:nvSpPr>
          <p:spPr>
            <a:xfrm>
              <a:off x="5847783" y="2602038"/>
              <a:ext cx="401804" cy="404326"/>
            </a:xfrm>
            <a:prstGeom prst="ellipse">
              <a:avLst/>
            </a:prstGeom>
            <a:solidFill>
              <a:srgbClr val="D9D9D9"/>
            </a:solidFill>
            <a:ln w="76200" cap="flat" cmpd="sng" algn="ctr">
              <a:solidFill>
                <a:srgbClr val="03715B"/>
              </a:solidFill>
              <a:prstDash val="solid"/>
              <a:miter lim="800000"/>
            </a:ln>
            <a:effectLst/>
          </p:spPr>
          <p:txBody>
            <a:bodyPr anchor="ctr"/>
            <a:lstStyle/>
            <a:p>
              <a:pPr algn="ctr" defTabSz="914377">
                <a:defRPr/>
              </a:pPr>
              <a:endParaRPr lang="en-US" sz="11733"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Oval 3@|1FFC:16777215|FBC:16777215|LFC:1554685|LBC:16777215"/>
            <p:cNvSpPr/>
            <p:nvPr/>
          </p:nvSpPr>
          <p:spPr>
            <a:xfrm>
              <a:off x="7365310" y="3327150"/>
              <a:ext cx="401804" cy="404326"/>
            </a:xfrm>
            <a:prstGeom prst="ellipse">
              <a:avLst/>
            </a:prstGeom>
            <a:solidFill>
              <a:sysClr val="window" lastClr="FFFFFF"/>
            </a:solidFill>
            <a:ln w="76200" cap="flat" cmpd="sng" algn="ctr">
              <a:solidFill>
                <a:srgbClr val="6A6A6A"/>
              </a:solidFill>
              <a:prstDash val="solid"/>
              <a:miter lim="800000"/>
            </a:ln>
            <a:effectLst/>
          </p:spPr>
          <p:txBody>
            <a:bodyPr anchor="ctr"/>
            <a:lstStyle/>
            <a:p>
              <a:pPr algn="ctr" defTabSz="914377">
                <a:defRPr/>
              </a:pPr>
              <a:endParaRPr lang="en-US" sz="11733"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Oval 4@|1FFC:16777215|FBC:16777215|LFC:4308095|LBC:16777215"/>
            <p:cNvSpPr/>
            <p:nvPr/>
          </p:nvSpPr>
          <p:spPr>
            <a:xfrm>
              <a:off x="3963493" y="4608772"/>
              <a:ext cx="401804" cy="404326"/>
            </a:xfrm>
            <a:prstGeom prst="ellipse">
              <a:avLst/>
            </a:prstGeom>
            <a:solidFill>
              <a:srgbClr val="D9D9D9"/>
            </a:solidFill>
            <a:ln w="76200" cap="flat" cmpd="sng" algn="ctr">
              <a:solidFill>
                <a:srgbClr val="03715B"/>
              </a:solidFill>
              <a:prstDash val="solid"/>
              <a:miter lim="800000"/>
            </a:ln>
            <a:effectLst/>
          </p:spPr>
          <p:txBody>
            <a:bodyPr anchor="ctr"/>
            <a:lstStyle/>
            <a:p>
              <a:pPr algn="ctr" defTabSz="914377">
                <a:defRPr/>
              </a:pPr>
              <a:endParaRPr lang="en-US" sz="11733"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Oval 5@|1FFC:16777215|FBC:16777215|LFC:4308095|LBC:16777215"/>
            <p:cNvSpPr/>
            <p:nvPr/>
          </p:nvSpPr>
          <p:spPr>
            <a:xfrm>
              <a:off x="7762780" y="4608772"/>
              <a:ext cx="401804" cy="404326"/>
            </a:xfrm>
            <a:prstGeom prst="ellipse">
              <a:avLst/>
            </a:prstGeom>
            <a:solidFill>
              <a:srgbClr val="D9D9D9"/>
            </a:solidFill>
            <a:ln w="76200" cap="flat" cmpd="sng" algn="ctr">
              <a:solidFill>
                <a:srgbClr val="03715B"/>
              </a:solidFill>
              <a:prstDash val="solid"/>
              <a:miter lim="800000"/>
            </a:ln>
            <a:effectLst/>
          </p:spPr>
          <p:txBody>
            <a:bodyPr anchor="ctr"/>
            <a:lstStyle/>
            <a:p>
              <a:pPr algn="ctr" defTabSz="914377">
                <a:defRPr/>
              </a:pPr>
              <a:endParaRPr lang="en-US" sz="11733"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Oval 6@|1FFC:16777215|FBC:16777215|LFC:1554685|LBC:16777215"/>
            <p:cNvSpPr/>
            <p:nvPr/>
          </p:nvSpPr>
          <p:spPr>
            <a:xfrm>
              <a:off x="4365297" y="3327150"/>
              <a:ext cx="401804" cy="404326"/>
            </a:xfrm>
            <a:prstGeom prst="ellipse">
              <a:avLst/>
            </a:prstGeom>
            <a:solidFill>
              <a:sysClr val="window" lastClr="FFFFFF"/>
            </a:solidFill>
            <a:ln w="76200" cap="flat" cmpd="sng" algn="ctr">
              <a:solidFill>
                <a:srgbClr val="6A6A6A"/>
              </a:solidFill>
              <a:prstDash val="solid"/>
              <a:miter lim="800000"/>
            </a:ln>
            <a:effectLst/>
          </p:spPr>
          <p:txBody>
            <a:bodyPr anchor="ctr"/>
            <a:lstStyle/>
            <a:p>
              <a:pPr algn="ctr" defTabSz="914377">
                <a:defRPr/>
              </a:pPr>
              <a:endParaRPr lang="en-US" sz="11733"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Oval 54@|1FFC:2381804|FBC:16777215|LFC:16777215|LBC:16777215"/>
            <p:cNvSpPr/>
            <p:nvPr/>
          </p:nvSpPr>
          <p:spPr>
            <a:xfrm>
              <a:off x="4772216" y="3355494"/>
              <a:ext cx="2630122" cy="2646628"/>
            </a:xfrm>
            <a:prstGeom prst="ellipse">
              <a:avLst/>
            </a:prstGeom>
            <a:solidFill>
              <a:srgbClr val="445469"/>
            </a:solidFill>
            <a:ln w="12700" cap="flat" cmpd="sng" algn="ctr">
              <a:noFill/>
              <a:prstDash val="solid"/>
              <a:miter lim="800000"/>
            </a:ln>
            <a:effectLst/>
          </p:spPr>
          <p:txBody>
            <a:bodyPr anchor="ctr"/>
            <a:lstStyle/>
            <a:p>
              <a:pPr algn="ctr" defTabSz="914377">
                <a:defRPr/>
              </a:pPr>
              <a:endParaRPr lang="en-US" sz="11733"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Freeform 61@|5FFC:16777215|FBC:16777215|LFC:16777215|LBC:16777215"/>
            <p:cNvSpPr>
              <a:spLocks noEditPoints="1"/>
            </p:cNvSpPr>
            <p:nvPr/>
          </p:nvSpPr>
          <p:spPr bwMode="auto">
            <a:xfrm>
              <a:off x="5515976" y="4224229"/>
              <a:ext cx="1160047" cy="910474"/>
            </a:xfrm>
            <a:custGeom>
              <a:avLst/>
              <a:gdLst>
                <a:gd name="T0" fmla="*/ 50 w 106"/>
                <a:gd name="T1" fmla="*/ 11 h 83"/>
                <a:gd name="T2" fmla="*/ 51 w 106"/>
                <a:gd name="T3" fmla="*/ 11 h 83"/>
                <a:gd name="T4" fmla="*/ 51 w 106"/>
                <a:gd name="T5" fmla="*/ 43 h 83"/>
                <a:gd name="T6" fmla="*/ 19 w 106"/>
                <a:gd name="T7" fmla="*/ 27 h 83"/>
                <a:gd name="T8" fmla="*/ 19 w 106"/>
                <a:gd name="T9" fmla="*/ 26 h 83"/>
                <a:gd name="T10" fmla="*/ 55 w 106"/>
                <a:gd name="T11" fmla="*/ 42 h 83"/>
                <a:gd name="T12" fmla="*/ 56 w 106"/>
                <a:gd name="T13" fmla="*/ 43 h 83"/>
                <a:gd name="T14" fmla="*/ 87 w 106"/>
                <a:gd name="T15" fmla="*/ 27 h 83"/>
                <a:gd name="T16" fmla="*/ 56 w 106"/>
                <a:gd name="T17" fmla="*/ 11 h 83"/>
                <a:gd name="T18" fmla="*/ 55 w 106"/>
                <a:gd name="T19" fmla="*/ 11 h 83"/>
                <a:gd name="T20" fmla="*/ 15 w 106"/>
                <a:gd name="T21" fmla="*/ 29 h 83"/>
                <a:gd name="T22" fmla="*/ 1 w 106"/>
                <a:gd name="T23" fmla="*/ 35 h 83"/>
                <a:gd name="T24" fmla="*/ 1 w 106"/>
                <a:gd name="T25" fmla="*/ 37 h 83"/>
                <a:gd name="T26" fmla="*/ 34 w 106"/>
                <a:gd name="T27" fmla="*/ 53 h 83"/>
                <a:gd name="T28" fmla="*/ 48 w 106"/>
                <a:gd name="T29" fmla="*/ 46 h 83"/>
                <a:gd name="T30" fmla="*/ 105 w 106"/>
                <a:gd name="T31" fmla="*/ 16 h 83"/>
                <a:gd name="T32" fmla="*/ 105 w 106"/>
                <a:gd name="T33" fmla="*/ 18 h 83"/>
                <a:gd name="T34" fmla="*/ 91 w 106"/>
                <a:gd name="T35" fmla="*/ 25 h 83"/>
                <a:gd name="T36" fmla="*/ 58 w 106"/>
                <a:gd name="T37" fmla="*/ 8 h 83"/>
                <a:gd name="T38" fmla="*/ 72 w 106"/>
                <a:gd name="T39" fmla="*/ 0 h 83"/>
                <a:gd name="T40" fmla="*/ 105 w 106"/>
                <a:gd name="T41" fmla="*/ 16 h 83"/>
                <a:gd name="T42" fmla="*/ 106 w 106"/>
                <a:gd name="T43" fmla="*/ 36 h 83"/>
                <a:gd name="T44" fmla="*/ 72 w 106"/>
                <a:gd name="T45" fmla="*/ 53 h 83"/>
                <a:gd name="T46" fmla="*/ 58 w 106"/>
                <a:gd name="T47" fmla="*/ 47 h 83"/>
                <a:gd name="T48" fmla="*/ 58 w 106"/>
                <a:gd name="T49" fmla="*/ 45 h 83"/>
                <a:gd name="T50" fmla="*/ 92 w 106"/>
                <a:gd name="T51" fmla="*/ 29 h 83"/>
                <a:gd name="T52" fmla="*/ 48 w 106"/>
                <a:gd name="T53" fmla="*/ 7 h 83"/>
                <a:gd name="T54" fmla="*/ 33 w 106"/>
                <a:gd name="T55" fmla="*/ 0 h 83"/>
                <a:gd name="T56" fmla="*/ 0 w 106"/>
                <a:gd name="T57" fmla="*/ 17 h 83"/>
                <a:gd name="T58" fmla="*/ 14 w 106"/>
                <a:gd name="T59" fmla="*/ 25 h 83"/>
                <a:gd name="T60" fmla="*/ 48 w 106"/>
                <a:gd name="T61" fmla="*/ 9 h 83"/>
                <a:gd name="T62" fmla="*/ 48 w 106"/>
                <a:gd name="T63" fmla="*/ 7 h 83"/>
                <a:gd name="T64" fmla="*/ 55 w 106"/>
                <a:gd name="T65" fmla="*/ 82 h 83"/>
                <a:gd name="T66" fmla="*/ 56 w 106"/>
                <a:gd name="T67" fmla="*/ 83 h 83"/>
                <a:gd name="T68" fmla="*/ 90 w 106"/>
                <a:gd name="T69" fmla="*/ 65 h 83"/>
                <a:gd name="T70" fmla="*/ 89 w 106"/>
                <a:gd name="T71" fmla="*/ 49 h 83"/>
                <a:gd name="T72" fmla="*/ 73 w 106"/>
                <a:gd name="T73" fmla="*/ 57 h 83"/>
                <a:gd name="T74" fmla="*/ 72 w 106"/>
                <a:gd name="T75" fmla="*/ 57 h 83"/>
                <a:gd name="T76" fmla="*/ 56 w 106"/>
                <a:gd name="T77" fmla="*/ 49 h 83"/>
                <a:gd name="T78" fmla="*/ 55 w 106"/>
                <a:gd name="T79" fmla="*/ 50 h 83"/>
                <a:gd name="T80" fmla="*/ 17 w 106"/>
                <a:gd name="T81" fmla="*/ 49 h 83"/>
                <a:gd name="T82" fmla="*/ 33 w 106"/>
                <a:gd name="T83" fmla="*/ 57 h 83"/>
                <a:gd name="T84" fmla="*/ 50 w 106"/>
                <a:gd name="T85" fmla="*/ 49 h 83"/>
                <a:gd name="T86" fmla="*/ 51 w 106"/>
                <a:gd name="T87" fmla="*/ 50 h 83"/>
                <a:gd name="T88" fmla="*/ 51 w 106"/>
                <a:gd name="T89" fmla="*/ 83 h 83"/>
                <a:gd name="T90" fmla="*/ 17 w 106"/>
                <a:gd name="T91" fmla="*/ 66 h 83"/>
                <a:gd name="T92" fmla="*/ 16 w 106"/>
                <a:gd name="T93" fmla="*/ 5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83">
                  <a:moveTo>
                    <a:pt x="19" y="26"/>
                  </a:moveTo>
                  <a:cubicBezTo>
                    <a:pt x="50" y="11"/>
                    <a:pt x="50" y="11"/>
                    <a:pt x="50" y="11"/>
                  </a:cubicBezTo>
                  <a:cubicBezTo>
                    <a:pt x="50" y="11"/>
                    <a:pt x="51" y="11"/>
                    <a:pt x="51" y="11"/>
                  </a:cubicBezTo>
                  <a:cubicBezTo>
                    <a:pt x="51" y="11"/>
                    <a:pt x="51" y="11"/>
                    <a:pt x="51" y="11"/>
                  </a:cubicBezTo>
                  <a:cubicBezTo>
                    <a:pt x="51" y="42"/>
                    <a:pt x="51" y="42"/>
                    <a:pt x="51" y="42"/>
                  </a:cubicBezTo>
                  <a:cubicBezTo>
                    <a:pt x="51" y="42"/>
                    <a:pt x="51" y="43"/>
                    <a:pt x="51" y="43"/>
                  </a:cubicBezTo>
                  <a:cubicBezTo>
                    <a:pt x="51" y="43"/>
                    <a:pt x="50" y="43"/>
                    <a:pt x="50" y="43"/>
                  </a:cubicBezTo>
                  <a:cubicBezTo>
                    <a:pt x="19" y="27"/>
                    <a:pt x="19" y="27"/>
                    <a:pt x="19" y="27"/>
                  </a:cubicBezTo>
                  <a:cubicBezTo>
                    <a:pt x="19" y="27"/>
                    <a:pt x="19" y="27"/>
                    <a:pt x="19" y="27"/>
                  </a:cubicBezTo>
                  <a:cubicBezTo>
                    <a:pt x="19" y="26"/>
                    <a:pt x="19" y="26"/>
                    <a:pt x="19" y="26"/>
                  </a:cubicBezTo>
                  <a:close/>
                  <a:moveTo>
                    <a:pt x="55" y="11"/>
                  </a:moveTo>
                  <a:cubicBezTo>
                    <a:pt x="55" y="42"/>
                    <a:pt x="55" y="42"/>
                    <a:pt x="55" y="42"/>
                  </a:cubicBezTo>
                  <a:cubicBezTo>
                    <a:pt x="55" y="42"/>
                    <a:pt x="55" y="43"/>
                    <a:pt x="55" y="43"/>
                  </a:cubicBezTo>
                  <a:cubicBezTo>
                    <a:pt x="55" y="43"/>
                    <a:pt x="56" y="43"/>
                    <a:pt x="56" y="43"/>
                  </a:cubicBezTo>
                  <a:cubicBezTo>
                    <a:pt x="87" y="27"/>
                    <a:pt x="87" y="27"/>
                    <a:pt x="87" y="27"/>
                  </a:cubicBezTo>
                  <a:cubicBezTo>
                    <a:pt x="87" y="27"/>
                    <a:pt x="87" y="27"/>
                    <a:pt x="87" y="27"/>
                  </a:cubicBezTo>
                  <a:cubicBezTo>
                    <a:pt x="87" y="26"/>
                    <a:pt x="87" y="26"/>
                    <a:pt x="87" y="26"/>
                  </a:cubicBezTo>
                  <a:cubicBezTo>
                    <a:pt x="56" y="11"/>
                    <a:pt x="56" y="11"/>
                    <a:pt x="56" y="11"/>
                  </a:cubicBezTo>
                  <a:cubicBezTo>
                    <a:pt x="56" y="11"/>
                    <a:pt x="55" y="11"/>
                    <a:pt x="55" y="11"/>
                  </a:cubicBezTo>
                  <a:cubicBezTo>
                    <a:pt x="55" y="11"/>
                    <a:pt x="55" y="11"/>
                    <a:pt x="55" y="11"/>
                  </a:cubicBezTo>
                  <a:close/>
                  <a:moveTo>
                    <a:pt x="48" y="45"/>
                  </a:moveTo>
                  <a:cubicBezTo>
                    <a:pt x="15" y="29"/>
                    <a:pt x="15" y="29"/>
                    <a:pt x="15" y="29"/>
                  </a:cubicBezTo>
                  <a:cubicBezTo>
                    <a:pt x="15" y="29"/>
                    <a:pt x="15" y="29"/>
                    <a:pt x="14" y="29"/>
                  </a:cubicBezTo>
                  <a:cubicBezTo>
                    <a:pt x="1" y="35"/>
                    <a:pt x="1" y="35"/>
                    <a:pt x="1" y="35"/>
                  </a:cubicBezTo>
                  <a:cubicBezTo>
                    <a:pt x="1" y="36"/>
                    <a:pt x="0" y="36"/>
                    <a:pt x="0" y="36"/>
                  </a:cubicBezTo>
                  <a:cubicBezTo>
                    <a:pt x="0" y="37"/>
                    <a:pt x="1" y="37"/>
                    <a:pt x="1" y="37"/>
                  </a:cubicBezTo>
                  <a:cubicBezTo>
                    <a:pt x="33" y="53"/>
                    <a:pt x="33" y="53"/>
                    <a:pt x="33" y="53"/>
                  </a:cubicBezTo>
                  <a:cubicBezTo>
                    <a:pt x="34" y="54"/>
                    <a:pt x="34" y="54"/>
                    <a:pt x="34" y="53"/>
                  </a:cubicBezTo>
                  <a:cubicBezTo>
                    <a:pt x="48" y="47"/>
                    <a:pt x="48" y="47"/>
                    <a:pt x="48" y="47"/>
                  </a:cubicBezTo>
                  <a:cubicBezTo>
                    <a:pt x="48" y="47"/>
                    <a:pt x="48" y="46"/>
                    <a:pt x="48" y="46"/>
                  </a:cubicBezTo>
                  <a:cubicBezTo>
                    <a:pt x="48" y="45"/>
                    <a:pt x="48" y="45"/>
                    <a:pt x="48" y="45"/>
                  </a:cubicBezTo>
                  <a:close/>
                  <a:moveTo>
                    <a:pt x="105" y="16"/>
                  </a:moveTo>
                  <a:cubicBezTo>
                    <a:pt x="105" y="17"/>
                    <a:pt x="106" y="17"/>
                    <a:pt x="106" y="17"/>
                  </a:cubicBezTo>
                  <a:cubicBezTo>
                    <a:pt x="106" y="18"/>
                    <a:pt x="105" y="18"/>
                    <a:pt x="105" y="18"/>
                  </a:cubicBezTo>
                  <a:cubicBezTo>
                    <a:pt x="92" y="25"/>
                    <a:pt x="92" y="25"/>
                    <a:pt x="92" y="25"/>
                  </a:cubicBezTo>
                  <a:cubicBezTo>
                    <a:pt x="91" y="25"/>
                    <a:pt x="91" y="25"/>
                    <a:pt x="91" y="25"/>
                  </a:cubicBezTo>
                  <a:cubicBezTo>
                    <a:pt x="58" y="9"/>
                    <a:pt x="58" y="9"/>
                    <a:pt x="58" y="9"/>
                  </a:cubicBezTo>
                  <a:cubicBezTo>
                    <a:pt x="58" y="8"/>
                    <a:pt x="58" y="8"/>
                    <a:pt x="58" y="8"/>
                  </a:cubicBezTo>
                  <a:cubicBezTo>
                    <a:pt x="58" y="7"/>
                    <a:pt x="58" y="7"/>
                    <a:pt x="58" y="7"/>
                  </a:cubicBezTo>
                  <a:cubicBezTo>
                    <a:pt x="72" y="0"/>
                    <a:pt x="72" y="0"/>
                    <a:pt x="72" y="0"/>
                  </a:cubicBezTo>
                  <a:cubicBezTo>
                    <a:pt x="72" y="0"/>
                    <a:pt x="72" y="0"/>
                    <a:pt x="72" y="0"/>
                  </a:cubicBezTo>
                  <a:cubicBezTo>
                    <a:pt x="105" y="16"/>
                    <a:pt x="105" y="16"/>
                    <a:pt x="105" y="16"/>
                  </a:cubicBezTo>
                  <a:close/>
                  <a:moveTo>
                    <a:pt x="105" y="35"/>
                  </a:moveTo>
                  <a:cubicBezTo>
                    <a:pt x="105" y="36"/>
                    <a:pt x="106" y="36"/>
                    <a:pt x="106" y="36"/>
                  </a:cubicBezTo>
                  <a:cubicBezTo>
                    <a:pt x="106" y="37"/>
                    <a:pt x="105" y="37"/>
                    <a:pt x="105" y="37"/>
                  </a:cubicBezTo>
                  <a:cubicBezTo>
                    <a:pt x="72" y="53"/>
                    <a:pt x="72" y="53"/>
                    <a:pt x="72" y="53"/>
                  </a:cubicBezTo>
                  <a:cubicBezTo>
                    <a:pt x="72" y="54"/>
                    <a:pt x="72" y="54"/>
                    <a:pt x="72" y="53"/>
                  </a:cubicBezTo>
                  <a:cubicBezTo>
                    <a:pt x="58" y="47"/>
                    <a:pt x="58" y="47"/>
                    <a:pt x="58" y="47"/>
                  </a:cubicBezTo>
                  <a:cubicBezTo>
                    <a:pt x="58" y="47"/>
                    <a:pt x="58" y="46"/>
                    <a:pt x="58" y="46"/>
                  </a:cubicBezTo>
                  <a:cubicBezTo>
                    <a:pt x="58" y="45"/>
                    <a:pt x="58" y="45"/>
                    <a:pt x="58" y="45"/>
                  </a:cubicBezTo>
                  <a:cubicBezTo>
                    <a:pt x="91" y="29"/>
                    <a:pt x="91" y="29"/>
                    <a:pt x="91" y="29"/>
                  </a:cubicBezTo>
                  <a:cubicBezTo>
                    <a:pt x="91" y="29"/>
                    <a:pt x="91" y="29"/>
                    <a:pt x="92" y="29"/>
                  </a:cubicBezTo>
                  <a:cubicBezTo>
                    <a:pt x="105" y="35"/>
                    <a:pt x="105" y="35"/>
                    <a:pt x="105" y="35"/>
                  </a:cubicBezTo>
                  <a:close/>
                  <a:moveTo>
                    <a:pt x="48" y="7"/>
                  </a:moveTo>
                  <a:cubicBezTo>
                    <a:pt x="34" y="0"/>
                    <a:pt x="34" y="0"/>
                    <a:pt x="34" y="0"/>
                  </a:cubicBezTo>
                  <a:cubicBezTo>
                    <a:pt x="34" y="0"/>
                    <a:pt x="34" y="0"/>
                    <a:pt x="33" y="0"/>
                  </a:cubicBezTo>
                  <a:cubicBezTo>
                    <a:pt x="1" y="16"/>
                    <a:pt x="1" y="16"/>
                    <a:pt x="1" y="16"/>
                  </a:cubicBezTo>
                  <a:cubicBezTo>
                    <a:pt x="1" y="17"/>
                    <a:pt x="0" y="17"/>
                    <a:pt x="0" y="17"/>
                  </a:cubicBezTo>
                  <a:cubicBezTo>
                    <a:pt x="0" y="18"/>
                    <a:pt x="1" y="18"/>
                    <a:pt x="1" y="18"/>
                  </a:cubicBezTo>
                  <a:cubicBezTo>
                    <a:pt x="14" y="25"/>
                    <a:pt x="14" y="25"/>
                    <a:pt x="14" y="25"/>
                  </a:cubicBezTo>
                  <a:cubicBezTo>
                    <a:pt x="15" y="25"/>
                    <a:pt x="15" y="25"/>
                    <a:pt x="15" y="25"/>
                  </a:cubicBezTo>
                  <a:cubicBezTo>
                    <a:pt x="48" y="9"/>
                    <a:pt x="48" y="9"/>
                    <a:pt x="48" y="9"/>
                  </a:cubicBezTo>
                  <a:cubicBezTo>
                    <a:pt x="48" y="8"/>
                    <a:pt x="48" y="8"/>
                    <a:pt x="48" y="8"/>
                  </a:cubicBezTo>
                  <a:cubicBezTo>
                    <a:pt x="48" y="7"/>
                    <a:pt x="48" y="7"/>
                    <a:pt x="48" y="7"/>
                  </a:cubicBezTo>
                  <a:close/>
                  <a:moveTo>
                    <a:pt x="55" y="50"/>
                  </a:moveTo>
                  <a:cubicBezTo>
                    <a:pt x="55" y="82"/>
                    <a:pt x="55" y="82"/>
                    <a:pt x="55" y="82"/>
                  </a:cubicBezTo>
                  <a:cubicBezTo>
                    <a:pt x="55" y="82"/>
                    <a:pt x="55" y="83"/>
                    <a:pt x="55" y="83"/>
                  </a:cubicBezTo>
                  <a:cubicBezTo>
                    <a:pt x="55" y="83"/>
                    <a:pt x="56" y="83"/>
                    <a:pt x="56" y="83"/>
                  </a:cubicBezTo>
                  <a:cubicBezTo>
                    <a:pt x="89" y="66"/>
                    <a:pt x="89" y="66"/>
                    <a:pt x="89" y="66"/>
                  </a:cubicBezTo>
                  <a:cubicBezTo>
                    <a:pt x="89" y="66"/>
                    <a:pt x="90" y="66"/>
                    <a:pt x="90" y="65"/>
                  </a:cubicBezTo>
                  <a:cubicBezTo>
                    <a:pt x="90" y="50"/>
                    <a:pt x="90" y="50"/>
                    <a:pt x="90" y="50"/>
                  </a:cubicBezTo>
                  <a:cubicBezTo>
                    <a:pt x="90" y="50"/>
                    <a:pt x="89" y="49"/>
                    <a:pt x="89" y="49"/>
                  </a:cubicBezTo>
                  <a:cubicBezTo>
                    <a:pt x="89" y="49"/>
                    <a:pt x="89" y="49"/>
                    <a:pt x="88" y="49"/>
                  </a:cubicBezTo>
                  <a:cubicBezTo>
                    <a:pt x="73" y="57"/>
                    <a:pt x="73" y="57"/>
                    <a:pt x="73" y="57"/>
                  </a:cubicBezTo>
                  <a:cubicBezTo>
                    <a:pt x="72" y="57"/>
                    <a:pt x="72" y="57"/>
                    <a:pt x="72" y="57"/>
                  </a:cubicBezTo>
                  <a:cubicBezTo>
                    <a:pt x="72" y="57"/>
                    <a:pt x="72" y="57"/>
                    <a:pt x="72" y="57"/>
                  </a:cubicBezTo>
                  <a:cubicBezTo>
                    <a:pt x="71" y="57"/>
                    <a:pt x="71" y="57"/>
                    <a:pt x="71" y="57"/>
                  </a:cubicBezTo>
                  <a:cubicBezTo>
                    <a:pt x="56" y="49"/>
                    <a:pt x="56" y="49"/>
                    <a:pt x="56" y="49"/>
                  </a:cubicBezTo>
                  <a:cubicBezTo>
                    <a:pt x="56" y="49"/>
                    <a:pt x="55" y="49"/>
                    <a:pt x="55" y="49"/>
                  </a:cubicBezTo>
                  <a:cubicBezTo>
                    <a:pt x="55" y="49"/>
                    <a:pt x="55" y="50"/>
                    <a:pt x="55" y="50"/>
                  </a:cubicBezTo>
                  <a:close/>
                  <a:moveTo>
                    <a:pt x="16" y="50"/>
                  </a:moveTo>
                  <a:cubicBezTo>
                    <a:pt x="16" y="50"/>
                    <a:pt x="17" y="49"/>
                    <a:pt x="17" y="49"/>
                  </a:cubicBezTo>
                  <a:cubicBezTo>
                    <a:pt x="17" y="49"/>
                    <a:pt x="17" y="49"/>
                    <a:pt x="18" y="49"/>
                  </a:cubicBezTo>
                  <a:cubicBezTo>
                    <a:pt x="33" y="57"/>
                    <a:pt x="33" y="57"/>
                    <a:pt x="33" y="57"/>
                  </a:cubicBezTo>
                  <a:cubicBezTo>
                    <a:pt x="34" y="57"/>
                    <a:pt x="34" y="57"/>
                    <a:pt x="34" y="57"/>
                  </a:cubicBezTo>
                  <a:cubicBezTo>
                    <a:pt x="50" y="49"/>
                    <a:pt x="50" y="49"/>
                    <a:pt x="50" y="49"/>
                  </a:cubicBezTo>
                  <a:cubicBezTo>
                    <a:pt x="50" y="49"/>
                    <a:pt x="51" y="49"/>
                    <a:pt x="51" y="49"/>
                  </a:cubicBezTo>
                  <a:cubicBezTo>
                    <a:pt x="51" y="49"/>
                    <a:pt x="51" y="50"/>
                    <a:pt x="51" y="50"/>
                  </a:cubicBezTo>
                  <a:cubicBezTo>
                    <a:pt x="51" y="82"/>
                    <a:pt x="51" y="82"/>
                    <a:pt x="51" y="82"/>
                  </a:cubicBezTo>
                  <a:cubicBezTo>
                    <a:pt x="51" y="82"/>
                    <a:pt x="51" y="83"/>
                    <a:pt x="51" y="83"/>
                  </a:cubicBezTo>
                  <a:cubicBezTo>
                    <a:pt x="51" y="83"/>
                    <a:pt x="50" y="83"/>
                    <a:pt x="50" y="83"/>
                  </a:cubicBezTo>
                  <a:cubicBezTo>
                    <a:pt x="17" y="66"/>
                    <a:pt x="17" y="66"/>
                    <a:pt x="17" y="66"/>
                  </a:cubicBezTo>
                  <a:cubicBezTo>
                    <a:pt x="17" y="66"/>
                    <a:pt x="16" y="66"/>
                    <a:pt x="16" y="65"/>
                  </a:cubicBezTo>
                  <a:lnTo>
                    <a:pt x="16" y="50"/>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defTabSz="914377">
                <a:defRPr/>
              </a:pPr>
              <a:endParaRPr lang="en-US" kern="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5" name="组合 14"/>
          <p:cNvGrpSpPr/>
          <p:nvPr/>
        </p:nvGrpSpPr>
        <p:grpSpPr>
          <a:xfrm>
            <a:off x="7866329" y="2883253"/>
            <a:ext cx="3490162" cy="655237"/>
            <a:chOff x="7866329" y="2883253"/>
            <a:chExt cx="3490162" cy="655237"/>
          </a:xfrm>
        </p:grpSpPr>
        <p:cxnSp>
          <p:nvCxnSpPr>
            <p:cNvPr id="16" name="Straight Connector 80@|9FFC:0|FBC:0|LFC:9868950|LBC:16777215"/>
            <p:cNvCxnSpPr/>
            <p:nvPr/>
          </p:nvCxnSpPr>
          <p:spPr>
            <a:xfrm flipV="1">
              <a:off x="7866329" y="3120218"/>
              <a:ext cx="390934" cy="265951"/>
            </a:xfrm>
            <a:prstGeom prst="line">
              <a:avLst/>
            </a:prstGeom>
            <a:noFill/>
            <a:ln w="12700" cap="flat" cmpd="sng" algn="ctr">
              <a:solidFill>
                <a:srgbClr val="ADBACA"/>
              </a:solidFill>
              <a:prstDash val="solid"/>
              <a:miter lim="800000"/>
              <a:headEnd type="oval" w="sm" len="sm"/>
              <a:tailEnd type="none"/>
            </a:ln>
            <a:effectLst/>
          </p:spPr>
        </p:cxnSp>
        <p:cxnSp>
          <p:nvCxnSpPr>
            <p:cNvPr id="17" name="Straight Connector 81@|9FFC:0|FBC:0|LFC:9868950|LBC:16777215"/>
            <p:cNvCxnSpPr/>
            <p:nvPr/>
          </p:nvCxnSpPr>
          <p:spPr>
            <a:xfrm>
              <a:off x="8261529" y="3120218"/>
              <a:ext cx="602557" cy="0"/>
            </a:xfrm>
            <a:prstGeom prst="line">
              <a:avLst/>
            </a:prstGeom>
            <a:noFill/>
            <a:ln w="12700" cap="flat" cmpd="sng" algn="ctr">
              <a:solidFill>
                <a:srgbClr val="ADBACA"/>
              </a:solidFill>
              <a:prstDash val="solid"/>
              <a:miter lim="800000"/>
              <a:headEnd type="none"/>
              <a:tailEnd type="oval" w="sm" len="sm"/>
            </a:ln>
            <a:effectLst/>
          </p:spPr>
        </p:cxnSp>
        <p:sp>
          <p:nvSpPr>
            <p:cNvPr id="18" name="TextBox 13"/>
            <p:cNvSpPr txBox="1"/>
            <p:nvPr/>
          </p:nvSpPr>
          <p:spPr>
            <a:xfrm>
              <a:off x="9018411" y="2883253"/>
              <a:ext cx="2338080"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a:solidFill>
                    <a:srgbClr val="445469"/>
                  </a:solidFill>
                  <a:latin typeface="Arial" panose="020B0604020202020204" pitchFamily="34" charset="0"/>
                  <a:ea typeface="微软雅黑" panose="020B0503020204020204" pitchFamily="34" charset="-122"/>
                  <a:sym typeface="Arial" panose="020B0604020202020204" pitchFamily="34" charset="0"/>
                </a:rPr>
                <a:t>政策环境</a:t>
              </a:r>
              <a:endParaRPr lang="en-US" sz="16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TextBox 13"/>
            <p:cNvSpPr txBox="1"/>
            <p:nvPr/>
          </p:nvSpPr>
          <p:spPr>
            <a:xfrm>
              <a:off x="9022492" y="3169158"/>
              <a:ext cx="2333999" cy="369332"/>
            </a:xfrm>
            <a:prstGeom prst="rect">
              <a:avLst/>
            </a:prstGeom>
            <a:noFill/>
          </p:spPr>
          <p:txBody>
            <a:bodyPr wrap="square" lIns="0" tIns="0" rIns="0" bIns="0" rtlCol="0" anchor="t" anchorCtr="0">
              <a:spAutoFit/>
            </a:bodyPr>
            <a:lstStyle/>
            <a:p>
              <a:pPr defTabSz="1216817">
                <a:spcBef>
                  <a:spcPct val="20000"/>
                </a:spcBef>
                <a:defRPr/>
              </a:pPr>
              <a:r>
                <a:rPr lang="zh-CN" altLang="en-US"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政府对于农业的支持力度不断加大，出台了一系列的扶持政策</a:t>
              </a:r>
              <a:endPar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0" name="组合 19"/>
          <p:cNvGrpSpPr/>
          <p:nvPr/>
        </p:nvGrpSpPr>
        <p:grpSpPr>
          <a:xfrm>
            <a:off x="8280420" y="4213984"/>
            <a:ext cx="3457071" cy="655237"/>
            <a:chOff x="8280420" y="4213984"/>
            <a:chExt cx="3457071" cy="655237"/>
          </a:xfrm>
        </p:grpSpPr>
        <p:cxnSp>
          <p:nvCxnSpPr>
            <p:cNvPr id="21" name="Straight Connector 83@|9FFC:0|FBC:0|LFC:9868950|LBC:16777215"/>
            <p:cNvCxnSpPr/>
            <p:nvPr/>
          </p:nvCxnSpPr>
          <p:spPr>
            <a:xfrm flipV="1">
              <a:off x="8280420" y="4460205"/>
              <a:ext cx="390934" cy="265951"/>
            </a:xfrm>
            <a:prstGeom prst="line">
              <a:avLst/>
            </a:prstGeom>
            <a:noFill/>
            <a:ln w="12700" cap="flat" cmpd="sng" algn="ctr">
              <a:solidFill>
                <a:srgbClr val="ADBACA"/>
              </a:solidFill>
              <a:prstDash val="solid"/>
              <a:miter lim="800000"/>
              <a:headEnd type="oval" w="sm" len="sm"/>
              <a:tailEnd type="none"/>
            </a:ln>
            <a:effectLst/>
          </p:spPr>
        </p:cxnSp>
        <p:cxnSp>
          <p:nvCxnSpPr>
            <p:cNvPr id="22" name="Straight Connector 84@|9FFC:0|FBC:0|LFC:9868950|LBC:16777215"/>
            <p:cNvCxnSpPr/>
            <p:nvPr/>
          </p:nvCxnSpPr>
          <p:spPr>
            <a:xfrm>
              <a:off x="8675620" y="4460205"/>
              <a:ext cx="602557" cy="0"/>
            </a:xfrm>
            <a:prstGeom prst="line">
              <a:avLst/>
            </a:prstGeom>
            <a:noFill/>
            <a:ln w="12700" cap="flat" cmpd="sng" algn="ctr">
              <a:solidFill>
                <a:srgbClr val="ADBACA"/>
              </a:solidFill>
              <a:prstDash val="solid"/>
              <a:miter lim="800000"/>
              <a:headEnd type="none"/>
              <a:tailEnd type="oval" w="sm" len="sm"/>
            </a:ln>
            <a:effectLst/>
          </p:spPr>
        </p:cxnSp>
        <p:sp>
          <p:nvSpPr>
            <p:cNvPr id="23" name="TextBox 13"/>
            <p:cNvSpPr txBox="1"/>
            <p:nvPr/>
          </p:nvSpPr>
          <p:spPr>
            <a:xfrm>
              <a:off x="9399411" y="4213984"/>
              <a:ext cx="2338080"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a:solidFill>
                    <a:srgbClr val="445469"/>
                  </a:solidFill>
                  <a:latin typeface="Arial" panose="020B0604020202020204" pitchFamily="34" charset="0"/>
                  <a:ea typeface="微软雅黑" panose="020B0503020204020204" pitchFamily="34" charset="-122"/>
                  <a:sym typeface="Arial" panose="020B0604020202020204" pitchFamily="34" charset="0"/>
                </a:rPr>
                <a:t>竞争环境</a:t>
              </a:r>
              <a:endParaRPr lang="en-US" sz="16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TextBox 13"/>
            <p:cNvSpPr txBox="1"/>
            <p:nvPr/>
          </p:nvSpPr>
          <p:spPr>
            <a:xfrm>
              <a:off x="9403492" y="4499889"/>
              <a:ext cx="2333999" cy="369332"/>
            </a:xfrm>
            <a:prstGeom prst="rect">
              <a:avLst/>
            </a:prstGeom>
            <a:noFill/>
          </p:spPr>
          <p:txBody>
            <a:bodyPr wrap="square" lIns="0" tIns="0" rIns="0" bIns="0" rtlCol="0" anchor="t" anchorCtr="0">
              <a:spAutoFit/>
            </a:bodyPr>
            <a:lstStyle/>
            <a:p>
              <a:pPr defTabSz="1216817">
                <a:spcBef>
                  <a:spcPct val="20000"/>
                </a:spcBef>
                <a:defRPr/>
              </a:pPr>
              <a:r>
                <a:rPr lang="zh-CN" altLang="en-US"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主要是农业电商平台和社交媒体平台</a:t>
              </a:r>
              <a:endPar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5" name="组合 24"/>
          <p:cNvGrpSpPr/>
          <p:nvPr/>
        </p:nvGrpSpPr>
        <p:grpSpPr>
          <a:xfrm>
            <a:off x="462328" y="2883253"/>
            <a:ext cx="3787824" cy="502916"/>
            <a:chOff x="462328" y="2883253"/>
            <a:chExt cx="3787824" cy="502916"/>
          </a:xfrm>
        </p:grpSpPr>
        <p:cxnSp>
          <p:nvCxnSpPr>
            <p:cNvPr id="26" name="Straight Connector 77@|9FFC:0|FBC:0|LFC:9868950|LBC:16777215"/>
            <p:cNvCxnSpPr/>
            <p:nvPr/>
          </p:nvCxnSpPr>
          <p:spPr>
            <a:xfrm flipH="1" flipV="1">
              <a:off x="3859218" y="3120218"/>
              <a:ext cx="390934" cy="265951"/>
            </a:xfrm>
            <a:prstGeom prst="line">
              <a:avLst/>
            </a:prstGeom>
            <a:noFill/>
            <a:ln w="12700" cap="flat" cmpd="sng" algn="ctr">
              <a:solidFill>
                <a:srgbClr val="ADBACA"/>
              </a:solidFill>
              <a:prstDash val="solid"/>
              <a:miter lim="800000"/>
              <a:headEnd type="oval" w="sm" len="sm"/>
              <a:tailEnd type="none"/>
            </a:ln>
            <a:effectLst/>
          </p:spPr>
        </p:cxnSp>
        <p:cxnSp>
          <p:nvCxnSpPr>
            <p:cNvPr id="27" name="Straight Connector 78@|9FFC:0|FBC:0|LFC:9868950|LBC:16777215"/>
            <p:cNvCxnSpPr/>
            <p:nvPr/>
          </p:nvCxnSpPr>
          <p:spPr>
            <a:xfrm flipH="1">
              <a:off x="3252395" y="3120218"/>
              <a:ext cx="602557" cy="0"/>
            </a:xfrm>
            <a:prstGeom prst="line">
              <a:avLst/>
            </a:prstGeom>
            <a:noFill/>
            <a:ln w="12700" cap="flat" cmpd="sng" algn="ctr">
              <a:solidFill>
                <a:srgbClr val="ADBACA"/>
              </a:solidFill>
              <a:prstDash val="solid"/>
              <a:miter lim="800000"/>
              <a:headEnd type="none"/>
              <a:tailEnd type="oval" w="sm" len="sm"/>
            </a:ln>
            <a:effectLst/>
          </p:spPr>
        </p:cxnSp>
        <p:sp>
          <p:nvSpPr>
            <p:cNvPr id="28" name="TextBox 13"/>
            <p:cNvSpPr txBox="1"/>
            <p:nvPr/>
          </p:nvSpPr>
          <p:spPr>
            <a:xfrm>
              <a:off x="462328" y="2883253"/>
              <a:ext cx="2338080" cy="246221"/>
            </a:xfrm>
            <a:prstGeom prst="rect">
              <a:avLst/>
            </a:prstGeom>
            <a:noFill/>
          </p:spPr>
          <p:txBody>
            <a:bodyPr wrap="square" lIns="0" tIns="0" rIns="0" bIns="0" rtlCol="0" anchor="t" anchorCtr="0">
              <a:spAutoFit/>
            </a:bodyPr>
            <a:lstStyle/>
            <a:p>
              <a:pPr algn="r" defTabSz="1216817">
                <a:spcBef>
                  <a:spcPct val="20000"/>
                </a:spcBef>
                <a:defRPr/>
              </a:pPr>
              <a:r>
                <a:rPr lang="zh-CN" altLang="en-US" sz="1600" b="1" dirty="0">
                  <a:solidFill>
                    <a:srgbClr val="445469"/>
                  </a:solidFill>
                  <a:latin typeface="Arial" panose="020B0604020202020204" pitchFamily="34" charset="0"/>
                  <a:ea typeface="微软雅黑" panose="020B0503020204020204" pitchFamily="34" charset="-122"/>
                  <a:sym typeface="Arial" panose="020B0604020202020204" pitchFamily="34" charset="0"/>
                </a:rPr>
                <a:t>目标用户群体</a:t>
              </a:r>
              <a:endParaRPr lang="en-US" sz="16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TextBox 13"/>
            <p:cNvSpPr txBox="1"/>
            <p:nvPr/>
          </p:nvSpPr>
          <p:spPr>
            <a:xfrm>
              <a:off x="466409" y="3169158"/>
              <a:ext cx="2333999" cy="184666"/>
            </a:xfrm>
            <a:prstGeom prst="rect">
              <a:avLst/>
            </a:prstGeom>
            <a:noFill/>
          </p:spPr>
          <p:txBody>
            <a:bodyPr wrap="square" lIns="0" tIns="0" rIns="0" bIns="0" rtlCol="0" anchor="t" anchorCtr="0">
              <a:spAutoFit/>
            </a:bodyPr>
            <a:lstStyle/>
            <a:p>
              <a:pPr algn="r" defTabSz="1216817">
                <a:spcBef>
                  <a:spcPct val="20000"/>
                </a:spcBef>
                <a:defRPr/>
              </a:pPr>
              <a:r>
                <a:rPr lang="zh-CN" altLang="en-US"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主要是农民和农产品消费者</a:t>
              </a:r>
              <a:endPar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0" name="组合 29"/>
          <p:cNvGrpSpPr/>
          <p:nvPr/>
        </p:nvGrpSpPr>
        <p:grpSpPr>
          <a:xfrm>
            <a:off x="462328" y="4210448"/>
            <a:ext cx="3369349" cy="839903"/>
            <a:chOff x="462328" y="4210448"/>
            <a:chExt cx="3369349" cy="839903"/>
          </a:xfrm>
        </p:grpSpPr>
        <p:cxnSp>
          <p:nvCxnSpPr>
            <p:cNvPr id="31" name="Straight Connector 74@|9FFC:0|FBC:0|LFC:9868950|LBC:16777215"/>
            <p:cNvCxnSpPr/>
            <p:nvPr/>
          </p:nvCxnSpPr>
          <p:spPr>
            <a:xfrm flipH="1" flipV="1">
              <a:off x="3440743" y="4460205"/>
              <a:ext cx="390934" cy="265951"/>
            </a:xfrm>
            <a:prstGeom prst="line">
              <a:avLst/>
            </a:prstGeom>
            <a:noFill/>
            <a:ln w="12700" cap="flat" cmpd="sng" algn="ctr">
              <a:solidFill>
                <a:srgbClr val="ADBACA"/>
              </a:solidFill>
              <a:prstDash val="solid"/>
              <a:miter lim="800000"/>
              <a:headEnd type="oval" w="sm" len="sm"/>
              <a:tailEnd type="none"/>
            </a:ln>
            <a:effectLst/>
          </p:spPr>
        </p:cxnSp>
        <p:cxnSp>
          <p:nvCxnSpPr>
            <p:cNvPr id="32" name="Straight Connector 75@|9FFC:0|FBC:0|LFC:9868950|LBC:16777215"/>
            <p:cNvCxnSpPr/>
            <p:nvPr/>
          </p:nvCxnSpPr>
          <p:spPr>
            <a:xfrm flipH="1">
              <a:off x="2833920" y="4460205"/>
              <a:ext cx="602557" cy="0"/>
            </a:xfrm>
            <a:prstGeom prst="line">
              <a:avLst/>
            </a:prstGeom>
            <a:noFill/>
            <a:ln w="12700" cap="flat" cmpd="sng" algn="ctr">
              <a:solidFill>
                <a:srgbClr val="ADBACA"/>
              </a:solidFill>
              <a:prstDash val="solid"/>
              <a:miter lim="800000"/>
              <a:headEnd type="none"/>
              <a:tailEnd type="oval" w="sm" len="sm"/>
            </a:ln>
            <a:effectLst/>
          </p:spPr>
        </p:cxnSp>
        <p:sp>
          <p:nvSpPr>
            <p:cNvPr id="33" name="TextBox 13"/>
            <p:cNvSpPr txBox="1"/>
            <p:nvPr/>
          </p:nvSpPr>
          <p:spPr>
            <a:xfrm>
              <a:off x="462328" y="4210448"/>
              <a:ext cx="2338080" cy="246221"/>
            </a:xfrm>
            <a:prstGeom prst="rect">
              <a:avLst/>
            </a:prstGeom>
            <a:noFill/>
          </p:spPr>
          <p:txBody>
            <a:bodyPr wrap="square" lIns="0" tIns="0" rIns="0" bIns="0" rtlCol="0" anchor="t" anchorCtr="0">
              <a:spAutoFit/>
            </a:bodyPr>
            <a:lstStyle/>
            <a:p>
              <a:pPr algn="r" defTabSz="1216817">
                <a:spcBef>
                  <a:spcPct val="20000"/>
                </a:spcBef>
                <a:defRPr/>
              </a:pPr>
              <a:r>
                <a:rPr lang="zh-CN" altLang="en-US" sz="1600" b="1" dirty="0">
                  <a:solidFill>
                    <a:srgbClr val="445469"/>
                  </a:solidFill>
                  <a:latin typeface="Arial" panose="020B0604020202020204" pitchFamily="34" charset="0"/>
                  <a:ea typeface="微软雅黑" panose="020B0503020204020204" pitchFamily="34" charset="-122"/>
                  <a:sym typeface="Arial" panose="020B0604020202020204" pitchFamily="34" charset="0"/>
                </a:rPr>
                <a:t>市场需求</a:t>
              </a:r>
              <a:endParaRPr lang="en-US" sz="16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TextBox 13"/>
            <p:cNvSpPr txBox="1"/>
            <p:nvPr/>
          </p:nvSpPr>
          <p:spPr>
            <a:xfrm>
              <a:off x="466409" y="4496353"/>
              <a:ext cx="2333999" cy="553998"/>
            </a:xfrm>
            <a:prstGeom prst="rect">
              <a:avLst/>
            </a:prstGeom>
            <a:noFill/>
          </p:spPr>
          <p:txBody>
            <a:bodyPr wrap="square" lIns="0" tIns="0" rIns="0" bIns="0" rtlCol="0" anchor="t" anchorCtr="0">
              <a:spAutoFit/>
            </a:bodyPr>
            <a:lstStyle/>
            <a:p>
              <a:pPr algn="r" defTabSz="1216817">
                <a:spcBef>
                  <a:spcPct val="20000"/>
                </a:spcBef>
                <a:defRPr/>
              </a:pPr>
              <a:r>
                <a:rPr lang="zh-CN" altLang="en-US"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人们对健康和安全的关注度不断提高，对绿色、有机、无公害等农产品的需求也越来越大</a:t>
              </a:r>
              <a:endPar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5" name="TextBox 13"/>
          <p:cNvSpPr txBox="1"/>
          <p:nvPr/>
        </p:nvSpPr>
        <p:spPr>
          <a:xfrm>
            <a:off x="4879073" y="1744250"/>
            <a:ext cx="2338080" cy="246221"/>
          </a:xfrm>
          <a:prstGeom prst="rect">
            <a:avLst/>
          </a:prstGeom>
          <a:noFill/>
        </p:spPr>
        <p:txBody>
          <a:bodyPr wrap="square" lIns="0" tIns="0" rIns="0" bIns="0" rtlCol="0" anchor="t" anchorCtr="0">
            <a:spAutoFit/>
          </a:bodyPr>
          <a:lstStyle/>
          <a:p>
            <a:pPr algn="ctr" defTabSz="1216817">
              <a:spcBef>
                <a:spcPct val="20000"/>
              </a:spcBef>
              <a:defRPr/>
            </a:pPr>
            <a:r>
              <a:rPr lang="zh-CN" altLang="en-US" sz="1600" b="1" dirty="0">
                <a:solidFill>
                  <a:srgbClr val="445469"/>
                </a:solidFill>
                <a:latin typeface="Arial" panose="020B0604020202020204" pitchFamily="34" charset="0"/>
                <a:ea typeface="微软雅黑" panose="020B0503020204020204" pitchFamily="34" charset="-122"/>
                <a:sym typeface="Arial" panose="020B0604020202020204" pitchFamily="34" charset="0"/>
              </a:rPr>
              <a:t>市场规模</a:t>
            </a:r>
            <a:endParaRPr lang="en-US" sz="16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TextBox 13"/>
          <p:cNvSpPr txBox="1"/>
          <p:nvPr/>
        </p:nvSpPr>
        <p:spPr>
          <a:xfrm>
            <a:off x="4365297" y="2030155"/>
            <a:ext cx="3183168" cy="369332"/>
          </a:xfrm>
          <a:prstGeom prst="rect">
            <a:avLst/>
          </a:prstGeom>
          <a:noFill/>
        </p:spPr>
        <p:txBody>
          <a:bodyPr wrap="square" lIns="0" tIns="0" rIns="0" bIns="0" rtlCol="0" anchor="t" anchorCtr="0">
            <a:spAutoFit/>
          </a:bodyPr>
          <a:lstStyle/>
          <a:p>
            <a:pPr algn="ctr" defTabSz="1216817">
              <a:spcBef>
                <a:spcPct val="20000"/>
              </a:spcBef>
              <a:defRPr/>
            </a:pPr>
            <a:r>
              <a:rPr lang="zh-CN" altLang="en-US"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手机</a:t>
            </a:r>
            <a:r>
              <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APP</a:t>
            </a:r>
            <a:r>
              <a:rPr lang="zh-CN" altLang="en-US"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进行购物和交流增多，因此农产品推广交流</a:t>
            </a:r>
            <a:r>
              <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APP</a:t>
            </a:r>
            <a:r>
              <a:rPr lang="zh-CN" altLang="en-US"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的市场规模还有很大的发展空间。</a:t>
            </a:r>
            <a:endPar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059308947"/>
      </p:ext>
    </p:extLst>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down)">
                                      <p:cBhvr>
                                        <p:cTn id="11" dur="500"/>
                                        <p:tgtEl>
                                          <p:spTgt spid="36"/>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down)">
                                      <p:cBhvr>
                                        <p:cTn id="15" dur="500"/>
                                        <p:tgtEl>
                                          <p:spTgt spid="35"/>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right)">
                                      <p:cBhvr>
                                        <p:cTn id="19" dur="500"/>
                                        <p:tgtEl>
                                          <p:spTgt spid="25"/>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500"/>
                                        <p:tgtEl>
                                          <p:spTgt spid="15"/>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right)">
                                      <p:cBhvr>
                                        <p:cTn id="27" dur="500"/>
                                        <p:tgtEl>
                                          <p:spTgt spid="30"/>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2.4 </a:t>
            </a:r>
            <a:r>
              <a:rPr lang="zh-CN" altLang="en-US" sz="2800" b="1" dirty="0">
                <a:solidFill>
                  <a:schemeClr val="bg1"/>
                </a:solidFill>
                <a:latin typeface="微软雅黑" panose="020B0503020204020204" pitchFamily="34" charset="-122"/>
                <a:ea typeface="微软雅黑" panose="020B0503020204020204" pitchFamily="34" charset="-122"/>
              </a:rPr>
              <a:t>产品优势分析</a:t>
            </a:r>
          </a:p>
        </p:txBody>
      </p:sp>
      <p:sp>
        <p:nvSpPr>
          <p:cNvPr id="4" name="直接连接符 24"/>
          <p:cNvSpPr>
            <a:spLocks noChangeShapeType="1"/>
          </p:cNvSpPr>
          <p:nvPr/>
        </p:nvSpPr>
        <p:spPr bwMode="auto">
          <a:xfrm flipH="1">
            <a:off x="3237024" y="3200634"/>
            <a:ext cx="1049477" cy="0"/>
          </a:xfrm>
          <a:prstGeom prst="line">
            <a:avLst/>
          </a:prstGeom>
          <a:noFill/>
          <a:ln w="12700" cmpd="sng">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defRPr/>
            </a:pPr>
            <a:endParaRPr lang="zh-CN" altLang="en-US" kern="0">
              <a:solidFill>
                <a:srgbClr val="C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TextBox 13"/>
          <p:cNvSpPr txBox="1"/>
          <p:nvPr/>
        </p:nvSpPr>
        <p:spPr>
          <a:xfrm>
            <a:off x="1066409" y="2886837"/>
            <a:ext cx="1952995" cy="246221"/>
          </a:xfrm>
          <a:prstGeom prst="rect">
            <a:avLst/>
          </a:prstGeom>
          <a:noFill/>
        </p:spPr>
        <p:txBody>
          <a:bodyPr wrap="square" lIns="0" tIns="0" rIns="0" bIns="0" rtlCol="0" anchor="t" anchorCtr="0">
            <a:spAutoFit/>
          </a:bodyPr>
          <a:lstStyle/>
          <a:p>
            <a:pPr algn="r" defTabSz="1216817">
              <a:spcBef>
                <a:spcPct val="20000"/>
              </a:spcBef>
              <a:defRPr/>
            </a:pPr>
            <a:r>
              <a:rPr lang="zh-CN" altLang="en-US" sz="1600" b="1" dirty="0">
                <a:solidFill>
                  <a:srgbClr val="445469"/>
                </a:solidFill>
                <a:latin typeface="Arial" panose="020B0604020202020204" pitchFamily="34" charset="0"/>
                <a:ea typeface="微软雅黑" panose="020B0503020204020204" pitchFamily="34" charset="-122"/>
                <a:cs typeface="+mn-ea"/>
                <a:sym typeface="Arial" panose="020B0604020202020204" pitchFamily="34" charset="0"/>
              </a:rPr>
              <a:t>便捷性</a:t>
            </a:r>
            <a:endParaRPr lang="en-US" sz="1600" b="1" dirty="0">
              <a:solidFill>
                <a:srgbClr val="44546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TextBox 13"/>
          <p:cNvSpPr txBox="1"/>
          <p:nvPr/>
        </p:nvSpPr>
        <p:spPr>
          <a:xfrm>
            <a:off x="817078" y="3163700"/>
            <a:ext cx="2202326" cy="369332"/>
          </a:xfrm>
          <a:prstGeom prst="rect">
            <a:avLst/>
          </a:prstGeom>
          <a:noFill/>
        </p:spPr>
        <p:txBody>
          <a:bodyPr wrap="square" lIns="0" tIns="0" rIns="0" bIns="0" rtlCol="0" anchor="t" anchorCtr="0">
            <a:spAutoFit/>
          </a:bodyPr>
          <a:lstStyle/>
          <a:p>
            <a:pPr algn="r" defTabSz="1216817">
              <a:spcBef>
                <a:spcPct val="20000"/>
              </a:spcBef>
              <a:defRPr/>
            </a:pPr>
            <a:r>
              <a:rPr lang="zh-CN" altLang="en-US" sz="1200" dirty="0">
                <a:solidFill>
                  <a:srgbClr val="445469"/>
                </a:solidFill>
                <a:latin typeface="Arial" panose="020B0604020202020204" pitchFamily="34" charset="0"/>
                <a:ea typeface="微软雅黑" panose="020B0503020204020204" pitchFamily="34" charset="-122"/>
                <a:cs typeface="+mn-ea"/>
                <a:sym typeface="Arial" panose="020B0604020202020204" pitchFamily="34" charset="0"/>
              </a:rPr>
              <a:t>让用户可以随时随地进行农产品的宣传和交流</a:t>
            </a:r>
            <a:endParaRPr lang="en-US" altLang="zh-CN" sz="1200" dirty="0">
              <a:solidFill>
                <a:srgbClr val="44546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TextBox 13"/>
          <p:cNvSpPr txBox="1"/>
          <p:nvPr/>
        </p:nvSpPr>
        <p:spPr>
          <a:xfrm>
            <a:off x="7665285" y="1994948"/>
            <a:ext cx="1257973"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a:solidFill>
                  <a:srgbClr val="445469"/>
                </a:solidFill>
                <a:latin typeface="Arial" panose="020B0604020202020204" pitchFamily="34" charset="0"/>
                <a:ea typeface="微软雅黑" panose="020B0503020204020204" pitchFamily="34" charset="-122"/>
                <a:cs typeface="+mn-ea"/>
                <a:sym typeface="Arial" panose="020B0604020202020204" pitchFamily="34" charset="0"/>
              </a:rPr>
              <a:t>互动性</a:t>
            </a:r>
            <a:endParaRPr lang="en-US" sz="1600" b="1" dirty="0">
              <a:solidFill>
                <a:srgbClr val="44546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TextBox 13"/>
          <p:cNvSpPr txBox="1"/>
          <p:nvPr/>
        </p:nvSpPr>
        <p:spPr>
          <a:xfrm>
            <a:off x="7665284" y="2278517"/>
            <a:ext cx="2385913" cy="369332"/>
          </a:xfrm>
          <a:prstGeom prst="rect">
            <a:avLst/>
          </a:prstGeom>
          <a:noFill/>
        </p:spPr>
        <p:txBody>
          <a:bodyPr wrap="square" lIns="0" tIns="0" rIns="0" bIns="0" rtlCol="0" anchor="t" anchorCtr="0">
            <a:spAutoFit/>
          </a:bodyPr>
          <a:lstStyle/>
          <a:p>
            <a:pPr defTabSz="1216817">
              <a:spcBef>
                <a:spcPct val="20000"/>
              </a:spcBef>
              <a:defRPr/>
            </a:pPr>
            <a:r>
              <a:rPr lang="zh-CN" altLang="en-US" sz="1200" dirty="0">
                <a:solidFill>
                  <a:srgbClr val="445469"/>
                </a:solidFill>
                <a:latin typeface="Arial" panose="020B0604020202020204" pitchFamily="34" charset="0"/>
                <a:ea typeface="微软雅黑" panose="020B0503020204020204" pitchFamily="34" charset="-122"/>
                <a:cs typeface="+mn-ea"/>
                <a:sym typeface="Arial" panose="020B0604020202020204" pitchFamily="34" charset="0"/>
              </a:rPr>
              <a:t>提供社交功能，让用户可以建立社交关系</a:t>
            </a:r>
            <a:endParaRPr lang="en-US" altLang="zh-CN" sz="1200" dirty="0">
              <a:solidFill>
                <a:srgbClr val="44546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TextBox 13"/>
          <p:cNvSpPr txBox="1"/>
          <p:nvPr/>
        </p:nvSpPr>
        <p:spPr>
          <a:xfrm>
            <a:off x="1817848" y="5096799"/>
            <a:ext cx="1952995" cy="246221"/>
          </a:xfrm>
          <a:prstGeom prst="rect">
            <a:avLst/>
          </a:prstGeom>
          <a:noFill/>
        </p:spPr>
        <p:txBody>
          <a:bodyPr wrap="square" lIns="0" tIns="0" rIns="0" bIns="0" rtlCol="0" anchor="t" anchorCtr="0">
            <a:spAutoFit/>
          </a:bodyPr>
          <a:lstStyle/>
          <a:p>
            <a:pPr algn="r" defTabSz="1216817">
              <a:spcBef>
                <a:spcPct val="20000"/>
              </a:spcBef>
              <a:defRPr/>
            </a:pPr>
            <a:r>
              <a:rPr lang="zh-CN" altLang="en-US" sz="1600" b="1" dirty="0">
                <a:solidFill>
                  <a:srgbClr val="445469"/>
                </a:solidFill>
                <a:latin typeface="Arial" panose="020B0604020202020204" pitchFamily="34" charset="0"/>
                <a:ea typeface="微软雅黑" panose="020B0503020204020204" pitchFamily="34" charset="-122"/>
                <a:cs typeface="+mn-ea"/>
                <a:sym typeface="Arial" panose="020B0604020202020204" pitchFamily="34" charset="0"/>
              </a:rPr>
              <a:t>安全性</a:t>
            </a:r>
            <a:endParaRPr lang="en-US" sz="1600" b="1" dirty="0">
              <a:solidFill>
                <a:srgbClr val="44546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TextBox 13"/>
          <p:cNvSpPr txBox="1"/>
          <p:nvPr/>
        </p:nvSpPr>
        <p:spPr>
          <a:xfrm>
            <a:off x="1367385" y="5349171"/>
            <a:ext cx="2440195" cy="553998"/>
          </a:xfrm>
          <a:prstGeom prst="rect">
            <a:avLst/>
          </a:prstGeom>
          <a:noFill/>
        </p:spPr>
        <p:txBody>
          <a:bodyPr wrap="square" lIns="0" tIns="0" rIns="0" bIns="0" rtlCol="0" anchor="t" anchorCtr="0">
            <a:spAutoFit/>
          </a:bodyPr>
          <a:lstStyle/>
          <a:p>
            <a:pPr algn="r" defTabSz="1216817">
              <a:spcBef>
                <a:spcPct val="20000"/>
              </a:spcBef>
              <a:defRPr/>
            </a:pPr>
            <a:r>
              <a:rPr lang="zh-CN" altLang="en-US" sz="1200" dirty="0">
                <a:solidFill>
                  <a:srgbClr val="445469"/>
                </a:solidFill>
                <a:latin typeface="Arial" panose="020B0604020202020204" pitchFamily="34" charset="0"/>
                <a:ea typeface="微软雅黑" panose="020B0503020204020204" pitchFamily="34" charset="-122"/>
                <a:cs typeface="+mn-ea"/>
                <a:sym typeface="Arial" panose="020B0604020202020204" pitchFamily="34" charset="0"/>
              </a:rPr>
              <a:t>采用了多重安全措施，保障用户的信息和交易安全，让用户可以更加放心地进行交流和购物。</a:t>
            </a:r>
            <a:endParaRPr lang="en-US" altLang="zh-CN" sz="1200" dirty="0">
              <a:solidFill>
                <a:srgbClr val="44546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TextBox 13"/>
          <p:cNvSpPr txBox="1"/>
          <p:nvPr/>
        </p:nvSpPr>
        <p:spPr>
          <a:xfrm>
            <a:off x="8599225" y="4241587"/>
            <a:ext cx="1952995"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a:solidFill>
                  <a:srgbClr val="445469"/>
                </a:solidFill>
                <a:latin typeface="Arial" panose="020B0604020202020204" pitchFamily="34" charset="0"/>
                <a:ea typeface="微软雅黑" panose="020B0503020204020204" pitchFamily="34" charset="-122"/>
                <a:cs typeface="+mn-ea"/>
                <a:sym typeface="Arial" panose="020B0604020202020204" pitchFamily="34" charset="0"/>
              </a:rPr>
              <a:t>多样性</a:t>
            </a:r>
            <a:endParaRPr lang="en-US" sz="1600" b="1" dirty="0">
              <a:solidFill>
                <a:srgbClr val="44546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TextBox 13"/>
          <p:cNvSpPr txBox="1"/>
          <p:nvPr/>
        </p:nvSpPr>
        <p:spPr>
          <a:xfrm>
            <a:off x="8593686" y="4557353"/>
            <a:ext cx="2349647" cy="369332"/>
          </a:xfrm>
          <a:prstGeom prst="rect">
            <a:avLst/>
          </a:prstGeom>
          <a:noFill/>
        </p:spPr>
        <p:txBody>
          <a:bodyPr wrap="square" lIns="0" tIns="0" rIns="0" bIns="0" rtlCol="0" anchor="t" anchorCtr="0">
            <a:spAutoFit/>
          </a:bodyPr>
          <a:lstStyle/>
          <a:p>
            <a:pPr defTabSz="1216817">
              <a:spcBef>
                <a:spcPct val="20000"/>
              </a:spcBef>
              <a:defRPr/>
            </a:pPr>
            <a:r>
              <a:rPr lang="zh-CN" altLang="en-US" sz="1200" dirty="0">
                <a:solidFill>
                  <a:srgbClr val="445469"/>
                </a:solidFill>
                <a:latin typeface="Arial" panose="020B0604020202020204" pitchFamily="34" charset="0"/>
                <a:ea typeface="微软雅黑" panose="020B0503020204020204" pitchFamily="34" charset="-122"/>
                <a:cs typeface="+mn-ea"/>
                <a:sym typeface="Arial" panose="020B0604020202020204" pitchFamily="34" charset="0"/>
              </a:rPr>
              <a:t>提供多样化的农产品选择，满足用户的多样化需求</a:t>
            </a:r>
            <a:endParaRPr lang="en-US" altLang="zh-CN" sz="1200" dirty="0">
              <a:solidFill>
                <a:srgbClr val="445469"/>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5" name="组合 14"/>
          <p:cNvGrpSpPr/>
          <p:nvPr/>
        </p:nvGrpSpPr>
        <p:grpSpPr>
          <a:xfrm>
            <a:off x="3982894" y="2116760"/>
            <a:ext cx="4422378" cy="3426924"/>
            <a:chOff x="3982894" y="2116760"/>
            <a:chExt cx="4422378" cy="3426924"/>
          </a:xfrm>
        </p:grpSpPr>
        <p:sp>
          <p:nvSpPr>
            <p:cNvPr id="16" name="新月形 15"/>
            <p:cNvSpPr>
              <a:spLocks noChangeArrowheads="1"/>
            </p:cNvSpPr>
            <p:nvPr/>
          </p:nvSpPr>
          <p:spPr bwMode="auto">
            <a:xfrm rot="20751297">
              <a:off x="4135031" y="2357135"/>
              <a:ext cx="1589498" cy="3177739"/>
            </a:xfrm>
            <a:prstGeom prst="moon">
              <a:avLst>
                <a:gd name="adj" fmla="val 15190"/>
              </a:avLst>
            </a:prstGeom>
            <a:solidFill>
              <a:srgbClr val="6A6A6A"/>
            </a:solidFill>
            <a:ln w="3175" cmpd="sng">
              <a:solidFill>
                <a:srgbClr val="F8F8F8"/>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defRPr/>
              </a:pPr>
              <a:endParaRPr lang="zh-CN" altLang="en-US" kern="0">
                <a:solidFill>
                  <a:srgbClr val="FFFFFF"/>
                </a:solidFill>
                <a:ea typeface="微软雅黑" panose="020B0503020204020204" pitchFamily="34" charset="-122"/>
                <a:cs typeface="+mn-ea"/>
                <a:sym typeface="Arial" panose="020B0604020202020204" pitchFamily="34" charset="0"/>
              </a:endParaRPr>
            </a:p>
          </p:txBody>
        </p:sp>
        <p:sp>
          <p:nvSpPr>
            <p:cNvPr id="17" name="新月形 16"/>
            <p:cNvSpPr>
              <a:spLocks noChangeArrowheads="1"/>
            </p:cNvSpPr>
            <p:nvPr/>
          </p:nvSpPr>
          <p:spPr bwMode="auto">
            <a:xfrm rot="4551297">
              <a:off x="4949287" y="1322640"/>
              <a:ext cx="1588240" cy="3176480"/>
            </a:xfrm>
            <a:prstGeom prst="moon">
              <a:avLst>
                <a:gd name="adj" fmla="val 15190"/>
              </a:avLst>
            </a:prstGeom>
            <a:solidFill>
              <a:srgbClr val="03715B"/>
            </a:solidFill>
            <a:ln w="3175" cmpd="sng">
              <a:solidFill>
                <a:srgbClr val="F8F8F8"/>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defRPr/>
              </a:pPr>
              <a:endParaRPr lang="zh-CN" altLang="en-US" kern="0">
                <a:solidFill>
                  <a:srgbClr val="FFFFFF"/>
                </a:solidFill>
                <a:ea typeface="微软雅黑" panose="020B0503020204020204" pitchFamily="34" charset="-122"/>
                <a:cs typeface="+mn-ea"/>
                <a:sym typeface="Arial" panose="020B0604020202020204" pitchFamily="34" charset="0"/>
              </a:endParaRPr>
            </a:p>
          </p:txBody>
        </p:sp>
        <p:sp>
          <p:nvSpPr>
            <p:cNvPr id="18" name="新月形 17"/>
            <p:cNvSpPr>
              <a:spLocks noChangeArrowheads="1"/>
            </p:cNvSpPr>
            <p:nvPr/>
          </p:nvSpPr>
          <p:spPr bwMode="auto">
            <a:xfrm rot="9951297">
              <a:off x="5985041" y="2136896"/>
              <a:ext cx="1589498" cy="3177738"/>
            </a:xfrm>
            <a:prstGeom prst="moon">
              <a:avLst>
                <a:gd name="adj" fmla="val 15190"/>
              </a:avLst>
            </a:prstGeom>
            <a:solidFill>
              <a:srgbClr val="6A6A6A"/>
            </a:solidFill>
            <a:ln w="3175" cmpd="sng">
              <a:solidFill>
                <a:srgbClr val="F8F8F8"/>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defRPr/>
              </a:pPr>
              <a:endParaRPr lang="zh-CN" altLang="en-US" kern="0">
                <a:solidFill>
                  <a:srgbClr val="FFFFFF"/>
                </a:solidFill>
                <a:ea typeface="微软雅黑" panose="020B0503020204020204" pitchFamily="34" charset="-122"/>
                <a:cs typeface="+mn-ea"/>
                <a:sym typeface="Arial" panose="020B0604020202020204" pitchFamily="34" charset="0"/>
              </a:endParaRPr>
            </a:p>
          </p:txBody>
        </p:sp>
        <p:sp>
          <p:nvSpPr>
            <p:cNvPr id="19" name="新月形 18"/>
            <p:cNvSpPr>
              <a:spLocks noChangeArrowheads="1"/>
            </p:cNvSpPr>
            <p:nvPr/>
          </p:nvSpPr>
          <p:spPr bwMode="auto">
            <a:xfrm rot="15351297">
              <a:off x="5184628" y="3160065"/>
              <a:ext cx="1589498" cy="3177739"/>
            </a:xfrm>
            <a:prstGeom prst="moon">
              <a:avLst>
                <a:gd name="adj" fmla="val 15190"/>
              </a:avLst>
            </a:prstGeom>
            <a:solidFill>
              <a:srgbClr val="03715B"/>
            </a:solidFill>
            <a:ln w="3175" cmpd="sng">
              <a:solidFill>
                <a:srgbClr val="F8F8F8"/>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defRPr/>
              </a:pPr>
              <a:endParaRPr lang="zh-CN" altLang="en-US" kern="0">
                <a:solidFill>
                  <a:srgbClr val="FFFFFF"/>
                </a:solidFill>
                <a:ea typeface="微软雅黑" panose="020B0503020204020204" pitchFamily="34" charset="-122"/>
                <a:cs typeface="+mn-ea"/>
                <a:sym typeface="Arial" panose="020B0604020202020204" pitchFamily="34" charset="0"/>
              </a:endParaRPr>
            </a:p>
          </p:txBody>
        </p:sp>
        <p:sp>
          <p:nvSpPr>
            <p:cNvPr id="20" name="TextBox 11"/>
            <p:cNvSpPr>
              <a:spLocks noChangeArrowheads="1"/>
            </p:cNvSpPr>
            <p:nvPr/>
          </p:nvSpPr>
          <p:spPr bwMode="auto">
            <a:xfrm flipH="1">
              <a:off x="4848013" y="3533032"/>
              <a:ext cx="21119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zh-CN" altLang="en-US" sz="2400" b="1" dirty="0">
                  <a:solidFill>
                    <a:srgbClr val="445469"/>
                  </a:solidFill>
                  <a:ea typeface="微软雅黑" panose="020B0503020204020204" pitchFamily="34" charset="-122"/>
                  <a:cs typeface="+mn-ea"/>
                  <a:sym typeface="Arial" panose="020B0604020202020204" pitchFamily="34" charset="0"/>
                </a:rPr>
                <a:t>产品优势</a:t>
              </a:r>
              <a:endParaRPr lang="en-US" sz="2400" b="1" dirty="0">
                <a:solidFill>
                  <a:srgbClr val="445469"/>
                </a:solidFill>
                <a:ea typeface="微软雅黑" panose="020B0503020204020204" pitchFamily="34" charset="-122"/>
                <a:cs typeface="+mn-ea"/>
                <a:sym typeface="Arial" panose="020B0604020202020204" pitchFamily="34" charset="0"/>
              </a:endParaRPr>
            </a:p>
          </p:txBody>
        </p:sp>
        <p:sp>
          <p:nvSpPr>
            <p:cNvPr id="21" name="直接连接符 24"/>
            <p:cNvSpPr>
              <a:spLocks noChangeShapeType="1"/>
            </p:cNvSpPr>
            <p:nvPr/>
          </p:nvSpPr>
          <p:spPr bwMode="auto">
            <a:xfrm flipH="1">
              <a:off x="3982894" y="5343020"/>
              <a:ext cx="1033060" cy="0"/>
            </a:xfrm>
            <a:prstGeom prst="line">
              <a:avLst/>
            </a:prstGeom>
            <a:noFill/>
            <a:ln w="12700" cmpd="sng">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defRPr/>
              </a:pPr>
              <a:endParaRPr lang="zh-CN" altLang="en-US" kern="0">
                <a:solidFill>
                  <a:srgbClr val="C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直接连接符 24"/>
            <p:cNvSpPr>
              <a:spLocks noChangeShapeType="1"/>
            </p:cNvSpPr>
            <p:nvPr/>
          </p:nvSpPr>
          <p:spPr bwMode="auto">
            <a:xfrm flipH="1">
              <a:off x="6428080" y="2241169"/>
              <a:ext cx="1049477" cy="0"/>
            </a:xfrm>
            <a:prstGeom prst="line">
              <a:avLst/>
            </a:prstGeom>
            <a:noFill/>
            <a:ln w="12700" cmpd="sng">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defRPr/>
              </a:pPr>
              <a:endParaRPr lang="zh-CN" altLang="en-US" kern="0">
                <a:solidFill>
                  <a:srgbClr val="C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直接连接符 24"/>
            <p:cNvSpPr>
              <a:spLocks noChangeShapeType="1"/>
            </p:cNvSpPr>
            <p:nvPr/>
          </p:nvSpPr>
          <p:spPr bwMode="auto">
            <a:xfrm flipH="1">
              <a:off x="7372212" y="4560183"/>
              <a:ext cx="1033060" cy="0"/>
            </a:xfrm>
            <a:prstGeom prst="line">
              <a:avLst/>
            </a:prstGeom>
            <a:noFill/>
            <a:ln w="12700" cmpd="sng">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defRPr/>
              </a:pPr>
              <a:endParaRPr lang="zh-CN" altLang="en-US" kern="0">
                <a:solidFill>
                  <a:srgbClr val="C0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4" name="TextBox 13">
            <a:extLst>
              <a:ext uri="{FF2B5EF4-FFF2-40B4-BE49-F238E27FC236}">
                <a16:creationId xmlns:a16="http://schemas.microsoft.com/office/drawing/2014/main" id="{A5ED6748-83F0-AB4E-D92C-2E6BA4499E73}"/>
              </a:ext>
            </a:extLst>
          </p:cNvPr>
          <p:cNvSpPr txBox="1"/>
          <p:nvPr/>
        </p:nvSpPr>
        <p:spPr>
          <a:xfrm>
            <a:off x="2279018" y="1816600"/>
            <a:ext cx="1952995" cy="246221"/>
          </a:xfrm>
          <a:prstGeom prst="rect">
            <a:avLst/>
          </a:prstGeom>
          <a:noFill/>
        </p:spPr>
        <p:txBody>
          <a:bodyPr wrap="square" lIns="0" tIns="0" rIns="0" bIns="0" rtlCol="0" anchor="t" anchorCtr="0">
            <a:spAutoFit/>
          </a:bodyPr>
          <a:lstStyle/>
          <a:p>
            <a:pPr algn="r" defTabSz="1216817">
              <a:spcBef>
                <a:spcPct val="20000"/>
              </a:spcBef>
              <a:defRPr/>
            </a:pPr>
            <a:r>
              <a:rPr lang="zh-CN" altLang="en-US" sz="1600" b="1" dirty="0">
                <a:solidFill>
                  <a:srgbClr val="445469"/>
                </a:solidFill>
                <a:latin typeface="Arial" panose="020B0604020202020204" pitchFamily="34" charset="0"/>
                <a:ea typeface="微软雅黑" panose="020B0503020204020204" pitchFamily="34" charset="-122"/>
                <a:cs typeface="+mn-ea"/>
                <a:sym typeface="Arial" panose="020B0604020202020204" pitchFamily="34" charset="0"/>
              </a:rPr>
              <a:t>专业性</a:t>
            </a:r>
            <a:endParaRPr lang="en-US" sz="1600" b="1" dirty="0">
              <a:solidFill>
                <a:srgbClr val="44546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TextBox 13">
            <a:extLst>
              <a:ext uri="{FF2B5EF4-FFF2-40B4-BE49-F238E27FC236}">
                <a16:creationId xmlns:a16="http://schemas.microsoft.com/office/drawing/2014/main" id="{26EBFDA9-FD45-4A12-6BD3-C6DC56257613}"/>
              </a:ext>
            </a:extLst>
          </p:cNvPr>
          <p:cNvSpPr txBox="1"/>
          <p:nvPr/>
        </p:nvSpPr>
        <p:spPr>
          <a:xfrm>
            <a:off x="2029676" y="2097565"/>
            <a:ext cx="2202326" cy="369332"/>
          </a:xfrm>
          <a:prstGeom prst="rect">
            <a:avLst/>
          </a:prstGeom>
          <a:noFill/>
        </p:spPr>
        <p:txBody>
          <a:bodyPr wrap="square" lIns="0" tIns="0" rIns="0" bIns="0" rtlCol="0" anchor="t" anchorCtr="0">
            <a:spAutoFit/>
          </a:bodyPr>
          <a:lstStyle/>
          <a:p>
            <a:pPr algn="r" defTabSz="1216817">
              <a:spcBef>
                <a:spcPct val="20000"/>
              </a:spcBef>
              <a:defRPr/>
            </a:pPr>
            <a:r>
              <a:rPr lang="zh-CN" altLang="en-US" sz="1200" dirty="0">
                <a:solidFill>
                  <a:srgbClr val="445469"/>
                </a:solidFill>
                <a:latin typeface="Arial" panose="020B0604020202020204" pitchFamily="34" charset="0"/>
                <a:ea typeface="微软雅黑" panose="020B0503020204020204" pitchFamily="34" charset="-122"/>
                <a:cs typeface="+mn-ea"/>
                <a:sym typeface="Arial" panose="020B0604020202020204" pitchFamily="34" charset="0"/>
              </a:rPr>
              <a:t>提供更加专业的农业知识和经验的交流和分享</a:t>
            </a:r>
            <a:endParaRPr lang="en-US" altLang="zh-CN" sz="1200" dirty="0">
              <a:solidFill>
                <a:srgbClr val="44546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TextBox 13">
            <a:extLst>
              <a:ext uri="{FF2B5EF4-FFF2-40B4-BE49-F238E27FC236}">
                <a16:creationId xmlns:a16="http://schemas.microsoft.com/office/drawing/2014/main" id="{564FDD3A-41D4-7276-0318-6121C08BB6A4}"/>
              </a:ext>
            </a:extLst>
          </p:cNvPr>
          <p:cNvSpPr txBox="1"/>
          <p:nvPr/>
        </p:nvSpPr>
        <p:spPr>
          <a:xfrm>
            <a:off x="7342693" y="5394534"/>
            <a:ext cx="1952995" cy="246221"/>
          </a:xfrm>
          <a:prstGeom prst="rect">
            <a:avLst/>
          </a:prstGeom>
          <a:noFill/>
        </p:spPr>
        <p:txBody>
          <a:bodyPr wrap="square" lIns="0" tIns="0" rIns="0" bIns="0" rtlCol="0" anchor="t" anchorCtr="0">
            <a:spAutoFit/>
          </a:bodyPr>
          <a:lstStyle/>
          <a:p>
            <a:pPr algn="r" defTabSz="1216817">
              <a:spcBef>
                <a:spcPct val="20000"/>
              </a:spcBef>
              <a:defRPr/>
            </a:pPr>
            <a:r>
              <a:rPr lang="zh-CN" altLang="en-US" sz="1600" b="1" dirty="0">
                <a:solidFill>
                  <a:srgbClr val="445469"/>
                </a:solidFill>
                <a:latin typeface="Arial" panose="020B0604020202020204" pitchFamily="34" charset="0"/>
                <a:ea typeface="微软雅黑" panose="020B0503020204020204" pitchFamily="34" charset="-122"/>
                <a:cs typeface="+mn-ea"/>
                <a:sym typeface="Arial" panose="020B0604020202020204" pitchFamily="34" charset="0"/>
              </a:rPr>
              <a:t>市场竞争力</a:t>
            </a:r>
            <a:endParaRPr lang="en-US" sz="1600" b="1" dirty="0">
              <a:solidFill>
                <a:srgbClr val="44546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TextBox 13">
            <a:extLst>
              <a:ext uri="{FF2B5EF4-FFF2-40B4-BE49-F238E27FC236}">
                <a16:creationId xmlns:a16="http://schemas.microsoft.com/office/drawing/2014/main" id="{D8D3956A-E63B-A000-477D-875D75192D5A}"/>
              </a:ext>
            </a:extLst>
          </p:cNvPr>
          <p:cNvSpPr txBox="1"/>
          <p:nvPr/>
        </p:nvSpPr>
        <p:spPr>
          <a:xfrm>
            <a:off x="7093350" y="5675499"/>
            <a:ext cx="2685131" cy="553998"/>
          </a:xfrm>
          <a:prstGeom prst="rect">
            <a:avLst/>
          </a:prstGeom>
          <a:noFill/>
        </p:spPr>
        <p:txBody>
          <a:bodyPr wrap="square" lIns="0" tIns="0" rIns="0" bIns="0" rtlCol="0" anchor="t" anchorCtr="0">
            <a:spAutoFit/>
          </a:bodyPr>
          <a:lstStyle/>
          <a:p>
            <a:pPr algn="r" defTabSz="1216817">
              <a:spcBef>
                <a:spcPct val="20000"/>
              </a:spcBef>
              <a:defRPr/>
            </a:pPr>
            <a:r>
              <a:rPr lang="zh-CN" altLang="en-US" sz="1200" dirty="0">
                <a:solidFill>
                  <a:srgbClr val="445469"/>
                </a:solidFill>
                <a:latin typeface="Arial" panose="020B0604020202020204" pitchFamily="34" charset="0"/>
                <a:ea typeface="微软雅黑" panose="020B0503020204020204" pitchFamily="34" charset="-122"/>
                <a:cs typeface="+mn-ea"/>
                <a:sym typeface="Arial" panose="020B0604020202020204" pitchFamily="34" charset="0"/>
              </a:rPr>
              <a:t>提供更加专业的农业知识和经验的交流和分享，以及更加便捷的农产品销售渠道等方面来脱颖而出，增强市场竞争力。</a:t>
            </a:r>
            <a:endParaRPr lang="en-US" altLang="zh-CN" sz="1200" dirty="0">
              <a:solidFill>
                <a:srgbClr val="445469"/>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235367888"/>
      </p:ext>
    </p:extLst>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heel(1)">
                                      <p:cBhvr>
                                        <p:cTn id="7" dur="2000"/>
                                        <p:tgtEl>
                                          <p:spTgt spid="15"/>
                                        </p:tgtEl>
                                      </p:cBhvr>
                                    </p:animEffect>
                                  </p:childTnLst>
                                </p:cTn>
                              </p:par>
                            </p:childTnLst>
                          </p:cTn>
                        </p:par>
                        <p:par>
                          <p:cTn id="8" fill="hold">
                            <p:stCondLst>
                              <p:cond delay="2000"/>
                            </p:stCondLst>
                            <p:childTnLst>
                              <p:par>
                                <p:cTn id="9" presetID="22" presetClass="entr" presetSubtype="2"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right)">
                                      <p:cBhvr>
                                        <p:cTn id="11" dur="500"/>
                                        <p:tgtEl>
                                          <p:spTgt spid="4"/>
                                        </p:tgtEl>
                                      </p:cBhvr>
                                    </p:animEffect>
                                  </p:childTnLst>
                                </p:cTn>
                              </p:par>
                            </p:childTnLst>
                          </p:cTn>
                        </p:par>
                        <p:par>
                          <p:cTn id="12" fill="hold">
                            <p:stCondLst>
                              <p:cond delay="2500"/>
                            </p:stCondLst>
                            <p:childTnLst>
                              <p:par>
                                <p:cTn id="13" presetID="22" presetClass="entr" presetSubtype="2"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right)">
                                      <p:cBhvr>
                                        <p:cTn id="15" dur="500"/>
                                        <p:tgtEl>
                                          <p:spTgt spid="5"/>
                                        </p:tgtEl>
                                      </p:cBhvr>
                                    </p:animEffect>
                                  </p:childTnLst>
                                </p:cTn>
                              </p:par>
                            </p:childTnLst>
                          </p:cTn>
                        </p:par>
                        <p:par>
                          <p:cTn id="16" fill="hold">
                            <p:stCondLst>
                              <p:cond delay="3000"/>
                            </p:stCondLst>
                            <p:childTnLst>
                              <p:par>
                                <p:cTn id="17" presetID="22" presetClass="entr" presetSubtype="2"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right)">
                                      <p:cBhvr>
                                        <p:cTn id="19" dur="500"/>
                                        <p:tgtEl>
                                          <p:spTgt spid="6"/>
                                        </p:tgtEl>
                                      </p:cBhvr>
                                    </p:animEffect>
                                  </p:childTnLst>
                                </p:cTn>
                              </p:par>
                            </p:childTnLst>
                          </p:cTn>
                        </p:par>
                        <p:par>
                          <p:cTn id="20" fill="hold">
                            <p:stCondLst>
                              <p:cond delay="3500"/>
                            </p:stCondLst>
                            <p:childTnLst>
                              <p:par>
                                <p:cTn id="21" presetID="22" presetClass="entr" presetSubtype="8"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par>
                          <p:cTn id="24" fill="hold">
                            <p:stCondLst>
                              <p:cond delay="4000"/>
                            </p:stCondLst>
                            <p:childTnLst>
                              <p:par>
                                <p:cTn id="25" presetID="22" presetClass="entr" presetSubtype="8"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par>
                          <p:cTn id="28" fill="hold">
                            <p:stCondLst>
                              <p:cond delay="4500"/>
                            </p:stCondLst>
                            <p:childTnLst>
                              <p:par>
                                <p:cTn id="29" presetID="22" presetClass="entr" presetSubtype="2"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right)">
                                      <p:cBhvr>
                                        <p:cTn id="31" dur="500"/>
                                        <p:tgtEl>
                                          <p:spTgt spid="9"/>
                                        </p:tgtEl>
                                      </p:cBhvr>
                                    </p:animEffect>
                                  </p:childTnLst>
                                </p:cTn>
                              </p:par>
                            </p:childTnLst>
                          </p:cTn>
                        </p:par>
                        <p:par>
                          <p:cTn id="32" fill="hold">
                            <p:stCondLst>
                              <p:cond delay="5000"/>
                            </p:stCondLst>
                            <p:childTnLst>
                              <p:par>
                                <p:cTn id="33" presetID="22" presetClass="entr" presetSubtype="2"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right)">
                                      <p:cBhvr>
                                        <p:cTn id="35" dur="500"/>
                                        <p:tgtEl>
                                          <p:spTgt spid="10"/>
                                        </p:tgtEl>
                                      </p:cBhvr>
                                    </p:animEffect>
                                  </p:childTnLst>
                                </p:cTn>
                              </p:par>
                            </p:childTnLst>
                          </p:cTn>
                        </p:par>
                        <p:par>
                          <p:cTn id="36" fill="hold">
                            <p:stCondLst>
                              <p:cond delay="5500"/>
                            </p:stCondLst>
                            <p:childTnLst>
                              <p:par>
                                <p:cTn id="37" presetID="22" presetClass="entr" presetSubtype="8"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left)">
                                      <p:cBhvr>
                                        <p:cTn id="39" dur="500"/>
                                        <p:tgtEl>
                                          <p:spTgt spid="11"/>
                                        </p:tgtEl>
                                      </p:cBhvr>
                                    </p:animEffect>
                                  </p:childTnLst>
                                </p:cTn>
                              </p:par>
                            </p:childTnLst>
                          </p:cTn>
                        </p:par>
                        <p:par>
                          <p:cTn id="40" fill="hold">
                            <p:stCondLst>
                              <p:cond delay="6000"/>
                            </p:stCondLst>
                            <p:childTnLst>
                              <p:par>
                                <p:cTn id="41" presetID="22" presetClass="entr" presetSubtype="8"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wipe(left)">
                                      <p:cBhvr>
                                        <p:cTn id="43" dur="500"/>
                                        <p:tgtEl>
                                          <p:spTgt spid="14"/>
                                        </p:tgtEl>
                                      </p:cBhvr>
                                    </p:animEffect>
                                  </p:childTnLst>
                                </p:cTn>
                              </p:par>
                            </p:childTnLst>
                          </p:cTn>
                        </p:par>
                        <p:par>
                          <p:cTn id="44" fill="hold">
                            <p:stCondLst>
                              <p:cond delay="6500"/>
                            </p:stCondLst>
                            <p:childTnLst>
                              <p:par>
                                <p:cTn id="45" presetID="22" presetClass="entr" presetSubtype="2" fill="hold" grpId="0" nodeType="after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right)">
                                      <p:cBhvr>
                                        <p:cTn id="47" dur="500"/>
                                        <p:tgtEl>
                                          <p:spTgt spid="24"/>
                                        </p:tgtEl>
                                      </p:cBhvr>
                                    </p:animEffect>
                                  </p:childTnLst>
                                </p:cTn>
                              </p:par>
                            </p:childTnLst>
                          </p:cTn>
                        </p:par>
                        <p:par>
                          <p:cTn id="48" fill="hold">
                            <p:stCondLst>
                              <p:cond delay="7000"/>
                            </p:stCondLst>
                            <p:childTnLst>
                              <p:par>
                                <p:cTn id="49" presetID="22" presetClass="entr" presetSubtype="2" fill="hold" grpId="0" nodeType="after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wipe(right)">
                                      <p:cBhvr>
                                        <p:cTn id="51" dur="500"/>
                                        <p:tgtEl>
                                          <p:spTgt spid="25"/>
                                        </p:tgtEl>
                                      </p:cBhvr>
                                    </p:animEffect>
                                  </p:childTnLst>
                                </p:cTn>
                              </p:par>
                            </p:childTnLst>
                          </p:cTn>
                        </p:par>
                        <p:par>
                          <p:cTn id="52" fill="hold">
                            <p:stCondLst>
                              <p:cond delay="7500"/>
                            </p:stCondLst>
                            <p:childTnLst>
                              <p:par>
                                <p:cTn id="53" presetID="22" presetClass="entr" presetSubtype="2" fill="hold" grpId="0" nodeType="after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wipe(right)">
                                      <p:cBhvr>
                                        <p:cTn id="55" dur="500"/>
                                        <p:tgtEl>
                                          <p:spTgt spid="26"/>
                                        </p:tgtEl>
                                      </p:cBhvr>
                                    </p:animEffect>
                                  </p:childTnLst>
                                </p:cTn>
                              </p:par>
                            </p:childTnLst>
                          </p:cTn>
                        </p:par>
                        <p:par>
                          <p:cTn id="56" fill="hold">
                            <p:stCondLst>
                              <p:cond delay="8000"/>
                            </p:stCondLst>
                            <p:childTnLst>
                              <p:par>
                                <p:cTn id="57" presetID="22" presetClass="entr" presetSubtype="2" fill="hold" grpId="0" nodeType="after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wipe(right)">
                                      <p:cBhvr>
                                        <p:cTn id="5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8" grpId="0"/>
      <p:bldP spid="9" grpId="0"/>
      <p:bldP spid="10" grpId="0"/>
      <p:bldP spid="11" grpId="0"/>
      <p:bldP spid="14" grpId="0"/>
      <p:bldP spid="24" grpId="0"/>
      <p:bldP spid="25" grpId="0"/>
      <p:bldP spid="26" grpId="0"/>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2.5 </a:t>
            </a:r>
            <a:r>
              <a:rPr lang="zh-CN" altLang="en-US" sz="2800" b="1" dirty="0">
                <a:solidFill>
                  <a:schemeClr val="bg1"/>
                </a:solidFill>
                <a:latin typeface="微软雅黑" panose="020B0503020204020204" pitchFamily="34" charset="-122"/>
                <a:ea typeface="微软雅黑" panose="020B0503020204020204" pitchFamily="34" charset="-122"/>
              </a:rPr>
              <a:t>产品定位分析</a:t>
            </a:r>
          </a:p>
        </p:txBody>
      </p:sp>
      <p:grpSp>
        <p:nvGrpSpPr>
          <p:cNvPr id="4" name="组合 3"/>
          <p:cNvGrpSpPr/>
          <p:nvPr/>
        </p:nvGrpSpPr>
        <p:grpSpPr>
          <a:xfrm>
            <a:off x="694544" y="2254658"/>
            <a:ext cx="10987347" cy="3117243"/>
            <a:chOff x="694544" y="2254658"/>
            <a:chExt cx="10987347" cy="3117243"/>
          </a:xfrm>
        </p:grpSpPr>
        <p:sp>
          <p:nvSpPr>
            <p:cNvPr id="5" name="Oval 4"/>
            <p:cNvSpPr/>
            <p:nvPr/>
          </p:nvSpPr>
          <p:spPr>
            <a:xfrm>
              <a:off x="694544" y="3013921"/>
              <a:ext cx="1607360" cy="1607357"/>
            </a:xfrm>
            <a:prstGeom prst="ellipse">
              <a:avLst/>
            </a:prstGeom>
            <a:solidFill>
              <a:srgbClr val="6A6A6A"/>
            </a:solidFill>
            <a:ln w="25400" cap="flat" cmpd="sng" algn="ctr">
              <a:noFill/>
              <a:prstDash val="solid"/>
            </a:ln>
            <a:effectLst/>
          </p:spPr>
          <p:txBody>
            <a:bodyPr rtlCol="0" anchor="ctr"/>
            <a:lstStyle/>
            <a:p>
              <a:pPr algn="ctr" defTabSz="1217615">
                <a:defRPr/>
              </a:pPr>
              <a:endParaRPr lang="en-US" sz="3190" kern="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Oval 5"/>
            <p:cNvSpPr/>
            <p:nvPr/>
          </p:nvSpPr>
          <p:spPr>
            <a:xfrm>
              <a:off x="3751791" y="2950545"/>
              <a:ext cx="1607360" cy="1607357"/>
            </a:xfrm>
            <a:prstGeom prst="ellipse">
              <a:avLst/>
            </a:prstGeom>
            <a:solidFill>
              <a:srgbClr val="03715B"/>
            </a:solidFill>
            <a:ln w="25400" cap="flat" cmpd="sng" algn="ctr">
              <a:noFill/>
              <a:prstDash val="solid"/>
            </a:ln>
            <a:effectLst/>
          </p:spPr>
          <p:txBody>
            <a:bodyPr rtlCol="0" anchor="ctr"/>
            <a:lstStyle/>
            <a:p>
              <a:pPr algn="ctr" defTabSz="1217615">
                <a:defRPr/>
              </a:pPr>
              <a:endParaRPr lang="en-US" sz="3190" kern="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Oval 6"/>
            <p:cNvSpPr/>
            <p:nvPr/>
          </p:nvSpPr>
          <p:spPr>
            <a:xfrm>
              <a:off x="6809037" y="2950545"/>
              <a:ext cx="1607360" cy="1607357"/>
            </a:xfrm>
            <a:prstGeom prst="ellipse">
              <a:avLst/>
            </a:prstGeom>
            <a:solidFill>
              <a:srgbClr val="03715B"/>
            </a:solidFill>
            <a:ln w="25400" cap="flat" cmpd="sng" algn="ctr">
              <a:noFill/>
              <a:prstDash val="solid"/>
            </a:ln>
            <a:effectLst/>
          </p:spPr>
          <p:txBody>
            <a:bodyPr rtlCol="0" anchor="ctr"/>
            <a:lstStyle/>
            <a:p>
              <a:pPr algn="ctr" defTabSz="1217615">
                <a:defRPr/>
              </a:pPr>
              <a:endParaRPr lang="en-US" sz="3190" kern="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55"/>
            <p:cNvSpPr>
              <a:spLocks noEditPoints="1"/>
            </p:cNvSpPr>
            <p:nvPr/>
          </p:nvSpPr>
          <p:spPr bwMode="auto">
            <a:xfrm>
              <a:off x="4287163" y="3385360"/>
              <a:ext cx="536615" cy="400571"/>
            </a:xfrm>
            <a:custGeom>
              <a:avLst/>
              <a:gdLst/>
              <a:ahLst/>
              <a:cxnLst>
                <a:cxn ang="0">
                  <a:pos x="19" y="42"/>
                </a:cxn>
                <a:cxn ang="0">
                  <a:pos x="17" y="42"/>
                </a:cxn>
                <a:cxn ang="0">
                  <a:pos x="1" y="25"/>
                </a:cxn>
                <a:cxn ang="0">
                  <a:pos x="1" y="24"/>
                </a:cxn>
                <a:cxn ang="0">
                  <a:pos x="17" y="7"/>
                </a:cxn>
                <a:cxn ang="0">
                  <a:pos x="19" y="7"/>
                </a:cxn>
                <a:cxn ang="0">
                  <a:pos x="21" y="9"/>
                </a:cxn>
                <a:cxn ang="0">
                  <a:pos x="21" y="11"/>
                </a:cxn>
                <a:cxn ang="0">
                  <a:pos x="7" y="25"/>
                </a:cxn>
                <a:cxn ang="0">
                  <a:pos x="21" y="39"/>
                </a:cxn>
                <a:cxn ang="0">
                  <a:pos x="21" y="40"/>
                </a:cxn>
                <a:cxn ang="0">
                  <a:pos x="19" y="42"/>
                </a:cxn>
                <a:cxn ang="0">
                  <a:pos x="29" y="48"/>
                </a:cxn>
                <a:cxn ang="0">
                  <a:pos x="27" y="49"/>
                </a:cxn>
                <a:cxn ang="0">
                  <a:pos x="25" y="48"/>
                </a:cxn>
                <a:cxn ang="0">
                  <a:pos x="24" y="47"/>
                </a:cxn>
                <a:cxn ang="0">
                  <a:pos x="38" y="1"/>
                </a:cxn>
                <a:cxn ang="0">
                  <a:pos x="39" y="0"/>
                </a:cxn>
                <a:cxn ang="0">
                  <a:pos x="41" y="1"/>
                </a:cxn>
                <a:cxn ang="0">
                  <a:pos x="42" y="2"/>
                </a:cxn>
                <a:cxn ang="0">
                  <a:pos x="29" y="48"/>
                </a:cxn>
                <a:cxn ang="0">
                  <a:pos x="49" y="42"/>
                </a:cxn>
                <a:cxn ang="0">
                  <a:pos x="47" y="42"/>
                </a:cxn>
                <a:cxn ang="0">
                  <a:pos x="45" y="40"/>
                </a:cxn>
                <a:cxn ang="0">
                  <a:pos x="45" y="39"/>
                </a:cxn>
                <a:cxn ang="0">
                  <a:pos x="59" y="25"/>
                </a:cxn>
                <a:cxn ang="0">
                  <a:pos x="45" y="11"/>
                </a:cxn>
                <a:cxn ang="0">
                  <a:pos x="45" y="9"/>
                </a:cxn>
                <a:cxn ang="0">
                  <a:pos x="47" y="7"/>
                </a:cxn>
                <a:cxn ang="0">
                  <a:pos x="49" y="7"/>
                </a:cxn>
                <a:cxn ang="0">
                  <a:pos x="65" y="24"/>
                </a:cxn>
                <a:cxn ang="0">
                  <a:pos x="65" y="25"/>
                </a:cxn>
                <a:cxn ang="0">
                  <a:pos x="49" y="42"/>
                </a:cxn>
              </a:cxnLst>
              <a:rect l="0" t="0" r="r" b="b"/>
              <a:pathLst>
                <a:path w="66" h="49">
                  <a:moveTo>
                    <a:pt x="19" y="42"/>
                  </a:moveTo>
                  <a:cubicBezTo>
                    <a:pt x="19" y="43"/>
                    <a:pt x="18" y="43"/>
                    <a:pt x="17" y="42"/>
                  </a:cubicBezTo>
                  <a:cubicBezTo>
                    <a:pt x="1" y="25"/>
                    <a:pt x="1" y="25"/>
                    <a:pt x="1" y="25"/>
                  </a:cubicBezTo>
                  <a:cubicBezTo>
                    <a:pt x="0" y="25"/>
                    <a:pt x="0" y="24"/>
                    <a:pt x="1" y="24"/>
                  </a:cubicBezTo>
                  <a:cubicBezTo>
                    <a:pt x="17" y="7"/>
                    <a:pt x="17" y="7"/>
                    <a:pt x="17" y="7"/>
                  </a:cubicBezTo>
                  <a:cubicBezTo>
                    <a:pt x="18" y="7"/>
                    <a:pt x="19" y="7"/>
                    <a:pt x="19" y="7"/>
                  </a:cubicBezTo>
                  <a:cubicBezTo>
                    <a:pt x="21" y="9"/>
                    <a:pt x="21" y="9"/>
                    <a:pt x="21" y="9"/>
                  </a:cubicBezTo>
                  <a:cubicBezTo>
                    <a:pt x="21" y="9"/>
                    <a:pt x="21" y="10"/>
                    <a:pt x="21" y="11"/>
                  </a:cubicBezTo>
                  <a:cubicBezTo>
                    <a:pt x="7" y="25"/>
                    <a:pt x="7" y="25"/>
                    <a:pt x="7" y="25"/>
                  </a:cubicBezTo>
                  <a:cubicBezTo>
                    <a:pt x="21" y="39"/>
                    <a:pt x="21" y="39"/>
                    <a:pt x="21" y="39"/>
                  </a:cubicBezTo>
                  <a:cubicBezTo>
                    <a:pt x="21" y="39"/>
                    <a:pt x="21" y="40"/>
                    <a:pt x="21" y="40"/>
                  </a:cubicBezTo>
                  <a:lnTo>
                    <a:pt x="19" y="42"/>
                  </a:lnTo>
                  <a:close/>
                  <a:moveTo>
                    <a:pt x="29" y="48"/>
                  </a:moveTo>
                  <a:cubicBezTo>
                    <a:pt x="28" y="49"/>
                    <a:pt x="28" y="49"/>
                    <a:pt x="27" y="49"/>
                  </a:cubicBezTo>
                  <a:cubicBezTo>
                    <a:pt x="25" y="48"/>
                    <a:pt x="25" y="48"/>
                    <a:pt x="25" y="48"/>
                  </a:cubicBezTo>
                  <a:cubicBezTo>
                    <a:pt x="24" y="48"/>
                    <a:pt x="24" y="48"/>
                    <a:pt x="24" y="47"/>
                  </a:cubicBezTo>
                  <a:cubicBezTo>
                    <a:pt x="38" y="1"/>
                    <a:pt x="38" y="1"/>
                    <a:pt x="38" y="1"/>
                  </a:cubicBezTo>
                  <a:cubicBezTo>
                    <a:pt x="38" y="0"/>
                    <a:pt x="38" y="0"/>
                    <a:pt x="39" y="0"/>
                  </a:cubicBezTo>
                  <a:cubicBezTo>
                    <a:pt x="41" y="1"/>
                    <a:pt x="41" y="1"/>
                    <a:pt x="41" y="1"/>
                  </a:cubicBezTo>
                  <a:cubicBezTo>
                    <a:pt x="42" y="1"/>
                    <a:pt x="42" y="2"/>
                    <a:pt x="42" y="2"/>
                  </a:cubicBezTo>
                  <a:lnTo>
                    <a:pt x="29" y="48"/>
                  </a:lnTo>
                  <a:close/>
                  <a:moveTo>
                    <a:pt x="49" y="42"/>
                  </a:moveTo>
                  <a:cubicBezTo>
                    <a:pt x="48" y="43"/>
                    <a:pt x="48" y="43"/>
                    <a:pt x="47" y="42"/>
                  </a:cubicBezTo>
                  <a:cubicBezTo>
                    <a:pt x="45" y="40"/>
                    <a:pt x="45" y="40"/>
                    <a:pt x="45" y="40"/>
                  </a:cubicBezTo>
                  <a:cubicBezTo>
                    <a:pt x="45" y="40"/>
                    <a:pt x="45" y="39"/>
                    <a:pt x="45" y="39"/>
                  </a:cubicBezTo>
                  <a:cubicBezTo>
                    <a:pt x="59" y="25"/>
                    <a:pt x="59" y="25"/>
                    <a:pt x="59" y="25"/>
                  </a:cubicBezTo>
                  <a:cubicBezTo>
                    <a:pt x="45" y="11"/>
                    <a:pt x="45" y="11"/>
                    <a:pt x="45" y="11"/>
                  </a:cubicBezTo>
                  <a:cubicBezTo>
                    <a:pt x="45" y="10"/>
                    <a:pt x="45" y="9"/>
                    <a:pt x="45" y="9"/>
                  </a:cubicBezTo>
                  <a:cubicBezTo>
                    <a:pt x="47" y="7"/>
                    <a:pt x="47" y="7"/>
                    <a:pt x="47" y="7"/>
                  </a:cubicBezTo>
                  <a:cubicBezTo>
                    <a:pt x="48" y="7"/>
                    <a:pt x="48" y="7"/>
                    <a:pt x="49" y="7"/>
                  </a:cubicBezTo>
                  <a:cubicBezTo>
                    <a:pt x="65" y="24"/>
                    <a:pt x="65" y="24"/>
                    <a:pt x="65" y="24"/>
                  </a:cubicBezTo>
                  <a:cubicBezTo>
                    <a:pt x="66" y="24"/>
                    <a:pt x="66" y="25"/>
                    <a:pt x="65" y="25"/>
                  </a:cubicBezTo>
                  <a:lnTo>
                    <a:pt x="49" y="42"/>
                  </a:lnTo>
                  <a:close/>
                </a:path>
              </a:pathLst>
            </a:custGeom>
            <a:solidFill>
              <a:srgbClr val="FFFFFF"/>
            </a:solidFill>
            <a:ln w="9525">
              <a:noFill/>
              <a:round/>
              <a:headEnd/>
              <a:tailEnd/>
            </a:ln>
          </p:spPr>
          <p:txBody>
            <a:bodyPr vert="horz" wrap="square" lIns="121682" tIns="60841" rIns="121682" bIns="60841" numCol="1" anchor="t" anchorCtr="0" compatLnSpc="1">
              <a:prstTxWarp prst="textNoShape">
                <a:avLst/>
              </a:prstTxWarp>
            </a:bodyPr>
            <a:lstStyle/>
            <a:p>
              <a:pPr defTabSz="1217615">
                <a:defRPr/>
              </a:pPr>
              <a:endParaRPr lang="en-US" sz="3190" kern="0" dirty="0">
                <a:solidFill>
                  <a:srgbClr val="262626"/>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Freeform 105"/>
            <p:cNvSpPr>
              <a:spLocks noEditPoints="1"/>
            </p:cNvSpPr>
            <p:nvPr/>
          </p:nvSpPr>
          <p:spPr bwMode="auto">
            <a:xfrm>
              <a:off x="1243474" y="3334587"/>
              <a:ext cx="509500" cy="502116"/>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rgbClr val="FFFFFF"/>
            </a:solidFill>
            <a:ln w="9525">
              <a:noFill/>
              <a:round/>
              <a:headEnd/>
              <a:tailEnd/>
            </a:ln>
          </p:spPr>
          <p:txBody>
            <a:bodyPr vert="horz" wrap="square" lIns="121682" tIns="60841" rIns="121682" bIns="60841" numCol="1" anchor="t" anchorCtr="0" compatLnSpc="1">
              <a:prstTxWarp prst="textNoShape">
                <a:avLst/>
              </a:prstTxWarp>
            </a:bodyPr>
            <a:lstStyle/>
            <a:p>
              <a:pPr defTabSz="1217615">
                <a:defRPr/>
              </a:pPr>
              <a:endParaRPr lang="en-US" sz="3190" kern="0" dirty="0">
                <a:solidFill>
                  <a:srgbClr val="2AC2AC">
                    <a:lumMod val="50000"/>
                  </a:srgb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Freeform 34"/>
            <p:cNvSpPr>
              <a:spLocks noEditPoints="1"/>
            </p:cNvSpPr>
            <p:nvPr/>
          </p:nvSpPr>
          <p:spPr bwMode="auto">
            <a:xfrm>
              <a:off x="7392605" y="3365535"/>
              <a:ext cx="440221" cy="440221"/>
            </a:xfrm>
            <a:custGeom>
              <a:avLst/>
              <a:gdLst/>
              <a:ahLst/>
              <a:cxnLst>
                <a:cxn ang="0">
                  <a:pos x="27" y="55"/>
                </a:cxn>
                <a:cxn ang="0">
                  <a:pos x="0" y="28"/>
                </a:cxn>
                <a:cxn ang="0">
                  <a:pos x="27" y="0"/>
                </a:cxn>
                <a:cxn ang="0">
                  <a:pos x="55" y="28"/>
                </a:cxn>
                <a:cxn ang="0">
                  <a:pos x="27" y="55"/>
                </a:cxn>
                <a:cxn ang="0">
                  <a:pos x="27" y="5"/>
                </a:cxn>
                <a:cxn ang="0">
                  <a:pos x="4" y="28"/>
                </a:cxn>
                <a:cxn ang="0">
                  <a:pos x="27" y="51"/>
                </a:cxn>
                <a:cxn ang="0">
                  <a:pos x="50" y="28"/>
                </a:cxn>
                <a:cxn ang="0">
                  <a:pos x="27" y="5"/>
                </a:cxn>
                <a:cxn ang="0">
                  <a:pos x="27" y="46"/>
                </a:cxn>
                <a:cxn ang="0">
                  <a:pos x="9" y="28"/>
                </a:cxn>
                <a:cxn ang="0">
                  <a:pos x="27" y="9"/>
                </a:cxn>
                <a:cxn ang="0">
                  <a:pos x="45" y="28"/>
                </a:cxn>
                <a:cxn ang="0">
                  <a:pos x="27" y="46"/>
                </a:cxn>
                <a:cxn ang="0">
                  <a:pos x="27" y="14"/>
                </a:cxn>
                <a:cxn ang="0">
                  <a:pos x="13" y="28"/>
                </a:cxn>
                <a:cxn ang="0">
                  <a:pos x="27" y="41"/>
                </a:cxn>
                <a:cxn ang="0">
                  <a:pos x="41" y="28"/>
                </a:cxn>
                <a:cxn ang="0">
                  <a:pos x="27" y="14"/>
                </a:cxn>
                <a:cxn ang="0">
                  <a:pos x="27" y="37"/>
                </a:cxn>
                <a:cxn ang="0">
                  <a:pos x="18" y="28"/>
                </a:cxn>
                <a:cxn ang="0">
                  <a:pos x="27" y="19"/>
                </a:cxn>
                <a:cxn ang="0">
                  <a:pos x="36" y="28"/>
                </a:cxn>
                <a:cxn ang="0">
                  <a:pos x="27" y="37"/>
                </a:cxn>
              </a:cxnLst>
              <a:rect l="0" t="0" r="r" b="b"/>
              <a:pathLst>
                <a:path w="55" h="55">
                  <a:moveTo>
                    <a:pt x="27" y="55"/>
                  </a:moveTo>
                  <a:cubicBezTo>
                    <a:pt x="12" y="55"/>
                    <a:pt x="0" y="43"/>
                    <a:pt x="0" y="28"/>
                  </a:cubicBezTo>
                  <a:cubicBezTo>
                    <a:pt x="0" y="13"/>
                    <a:pt x="12" y="0"/>
                    <a:pt x="27" y="0"/>
                  </a:cubicBezTo>
                  <a:cubicBezTo>
                    <a:pt x="42" y="0"/>
                    <a:pt x="55" y="13"/>
                    <a:pt x="55" y="28"/>
                  </a:cubicBezTo>
                  <a:cubicBezTo>
                    <a:pt x="55" y="43"/>
                    <a:pt x="42" y="55"/>
                    <a:pt x="27" y="55"/>
                  </a:cubicBezTo>
                  <a:close/>
                  <a:moveTo>
                    <a:pt x="27" y="5"/>
                  </a:moveTo>
                  <a:cubicBezTo>
                    <a:pt x="15" y="5"/>
                    <a:pt x="4" y="15"/>
                    <a:pt x="4" y="28"/>
                  </a:cubicBezTo>
                  <a:cubicBezTo>
                    <a:pt x="4" y="40"/>
                    <a:pt x="15" y="51"/>
                    <a:pt x="27" y="51"/>
                  </a:cubicBezTo>
                  <a:cubicBezTo>
                    <a:pt x="40" y="51"/>
                    <a:pt x="50" y="40"/>
                    <a:pt x="50" y="28"/>
                  </a:cubicBezTo>
                  <a:cubicBezTo>
                    <a:pt x="50" y="15"/>
                    <a:pt x="40" y="5"/>
                    <a:pt x="27" y="5"/>
                  </a:cubicBezTo>
                  <a:close/>
                  <a:moveTo>
                    <a:pt x="27" y="46"/>
                  </a:moveTo>
                  <a:cubicBezTo>
                    <a:pt x="17" y="46"/>
                    <a:pt x="9" y="38"/>
                    <a:pt x="9" y="28"/>
                  </a:cubicBezTo>
                  <a:cubicBezTo>
                    <a:pt x="9" y="18"/>
                    <a:pt x="17" y="9"/>
                    <a:pt x="27" y="9"/>
                  </a:cubicBezTo>
                  <a:cubicBezTo>
                    <a:pt x="37" y="9"/>
                    <a:pt x="45" y="18"/>
                    <a:pt x="45" y="28"/>
                  </a:cubicBezTo>
                  <a:cubicBezTo>
                    <a:pt x="45" y="38"/>
                    <a:pt x="37" y="46"/>
                    <a:pt x="27" y="46"/>
                  </a:cubicBezTo>
                  <a:close/>
                  <a:moveTo>
                    <a:pt x="27" y="14"/>
                  </a:moveTo>
                  <a:cubicBezTo>
                    <a:pt x="20" y="14"/>
                    <a:pt x="13" y="20"/>
                    <a:pt x="13" y="28"/>
                  </a:cubicBezTo>
                  <a:cubicBezTo>
                    <a:pt x="13" y="35"/>
                    <a:pt x="20" y="41"/>
                    <a:pt x="27" y="41"/>
                  </a:cubicBezTo>
                  <a:cubicBezTo>
                    <a:pt x="35" y="41"/>
                    <a:pt x="41" y="35"/>
                    <a:pt x="41" y="28"/>
                  </a:cubicBezTo>
                  <a:cubicBezTo>
                    <a:pt x="41" y="20"/>
                    <a:pt x="35" y="14"/>
                    <a:pt x="27" y="14"/>
                  </a:cubicBezTo>
                  <a:close/>
                  <a:moveTo>
                    <a:pt x="27" y="37"/>
                  </a:moveTo>
                  <a:cubicBezTo>
                    <a:pt x="22" y="37"/>
                    <a:pt x="18" y="33"/>
                    <a:pt x="18" y="28"/>
                  </a:cubicBezTo>
                  <a:cubicBezTo>
                    <a:pt x="18" y="23"/>
                    <a:pt x="22" y="19"/>
                    <a:pt x="27" y="19"/>
                  </a:cubicBezTo>
                  <a:cubicBezTo>
                    <a:pt x="32" y="19"/>
                    <a:pt x="36" y="23"/>
                    <a:pt x="36" y="28"/>
                  </a:cubicBezTo>
                  <a:cubicBezTo>
                    <a:pt x="36" y="33"/>
                    <a:pt x="32" y="37"/>
                    <a:pt x="27" y="37"/>
                  </a:cubicBezTo>
                  <a:close/>
                </a:path>
              </a:pathLst>
            </a:custGeom>
            <a:solidFill>
              <a:srgbClr val="FFFFFF"/>
            </a:solidFill>
            <a:ln w="9525">
              <a:noFill/>
              <a:round/>
              <a:headEnd/>
              <a:tailEnd/>
            </a:ln>
          </p:spPr>
          <p:txBody>
            <a:bodyPr vert="horz" wrap="square" lIns="121682" tIns="60841" rIns="121682" bIns="60841" numCol="1" anchor="t" anchorCtr="0" compatLnSpc="1">
              <a:prstTxWarp prst="textNoShape">
                <a:avLst/>
              </a:prstTxWarp>
            </a:bodyPr>
            <a:lstStyle/>
            <a:p>
              <a:pPr defTabSz="1217615">
                <a:defRPr/>
              </a:pPr>
              <a:endParaRPr lang="en-US" sz="3190" kern="0" dirty="0">
                <a:solidFill>
                  <a:srgbClr val="262626"/>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11" name="Straight Connector 26@|9FFC:0|FBC:0|LFC:13224393|LBC:16777215"/>
            <p:cNvCxnSpPr/>
            <p:nvPr/>
          </p:nvCxnSpPr>
          <p:spPr>
            <a:xfrm rot="5400000">
              <a:off x="2739931" y="2719523"/>
              <a:ext cx="573832" cy="946"/>
            </a:xfrm>
            <a:prstGeom prst="line">
              <a:avLst/>
            </a:prstGeom>
            <a:noFill/>
            <a:ln w="19050" cap="flat" cmpd="sng" algn="ctr">
              <a:solidFill>
                <a:srgbClr val="ADBACA"/>
              </a:solidFill>
              <a:prstDash val="solid"/>
              <a:headEnd type="oval" w="med" len="med"/>
              <a:tailEnd type="oval" w="med" len="med"/>
            </a:ln>
            <a:effectLst/>
          </p:spPr>
        </p:cxnSp>
        <p:sp>
          <p:nvSpPr>
            <p:cNvPr id="14" name="Chevron 27@|1FFC:13224393|FBC:16777215|LFC:16777215|LBC:16777215"/>
            <p:cNvSpPr/>
            <p:nvPr/>
          </p:nvSpPr>
          <p:spPr>
            <a:xfrm>
              <a:off x="3194149" y="2569828"/>
              <a:ext cx="304205" cy="304205"/>
            </a:xfrm>
            <a:prstGeom prst="chevron">
              <a:avLst/>
            </a:prstGeom>
            <a:solidFill>
              <a:srgbClr val="ADBACA"/>
            </a:solidFill>
            <a:ln w="25400" cap="flat" cmpd="sng" algn="ctr">
              <a:noFill/>
              <a:prstDash val="solid"/>
            </a:ln>
            <a:effectLst/>
          </p:spPr>
          <p:txBody>
            <a:bodyPr rtlCol="0" anchor="ctr"/>
            <a:lstStyle/>
            <a:p>
              <a:pPr algn="ctr" defTabSz="1217615">
                <a:defRPr/>
              </a:pPr>
              <a:endParaRPr lang="en-US" sz="3190" kern="0" dirty="0">
                <a:solidFill>
                  <a:srgbClr val="262626"/>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15" name="Shape 92@|1FFC:0|FBC:0|LFC:13224393|LBC:16777215"/>
            <p:cNvCxnSpPr/>
            <p:nvPr/>
          </p:nvCxnSpPr>
          <p:spPr>
            <a:xfrm rot="10800000" flipV="1">
              <a:off x="1498225" y="2701650"/>
              <a:ext cx="1528150" cy="304205"/>
            </a:xfrm>
            <a:prstGeom prst="bentConnector2">
              <a:avLst/>
            </a:prstGeom>
            <a:noFill/>
            <a:ln w="19050" cap="flat" cmpd="sng" algn="ctr">
              <a:solidFill>
                <a:srgbClr val="ADBACA"/>
              </a:solidFill>
              <a:prstDash val="solid"/>
            </a:ln>
            <a:effectLst/>
          </p:spPr>
        </p:cxnSp>
        <p:cxnSp>
          <p:nvCxnSpPr>
            <p:cNvPr id="16" name="Straight Connector 30@|9FFC:0|FBC:0|LFC:13224393|LBC:16777215"/>
            <p:cNvCxnSpPr/>
            <p:nvPr/>
          </p:nvCxnSpPr>
          <p:spPr>
            <a:xfrm rot="5400000">
              <a:off x="8803644" y="2664212"/>
              <a:ext cx="573832" cy="946"/>
            </a:xfrm>
            <a:prstGeom prst="line">
              <a:avLst/>
            </a:prstGeom>
            <a:noFill/>
            <a:ln w="19050" cap="flat" cmpd="sng" algn="ctr">
              <a:solidFill>
                <a:srgbClr val="ADBACA"/>
              </a:solidFill>
              <a:prstDash val="solid"/>
              <a:headEnd type="oval" w="med" len="med"/>
              <a:tailEnd type="oval" w="med" len="med"/>
            </a:ln>
            <a:effectLst/>
          </p:spPr>
        </p:cxnSp>
        <p:sp>
          <p:nvSpPr>
            <p:cNvPr id="17" name="Chevron 31@|1FFC:13224393|FBC:16777215|LFC:16777215|LBC:16777215"/>
            <p:cNvSpPr/>
            <p:nvPr/>
          </p:nvSpPr>
          <p:spPr>
            <a:xfrm>
              <a:off x="9257862" y="2514517"/>
              <a:ext cx="304205" cy="304205"/>
            </a:xfrm>
            <a:prstGeom prst="chevron">
              <a:avLst/>
            </a:prstGeom>
            <a:solidFill>
              <a:srgbClr val="ADBACA"/>
            </a:solidFill>
            <a:ln w="25400" cap="flat" cmpd="sng" algn="ctr">
              <a:noFill/>
              <a:prstDash val="solid"/>
            </a:ln>
            <a:effectLst/>
          </p:spPr>
          <p:txBody>
            <a:bodyPr rtlCol="0" anchor="ctr"/>
            <a:lstStyle/>
            <a:p>
              <a:pPr algn="ctr" defTabSz="1217615">
                <a:defRPr/>
              </a:pPr>
              <a:endParaRPr lang="en-US" sz="3190" kern="0" dirty="0">
                <a:solidFill>
                  <a:srgbClr val="262626"/>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18" name="Shape 95@|1FFC:0|FBC:0|LFC:13224393|LBC:16777215"/>
            <p:cNvCxnSpPr/>
            <p:nvPr/>
          </p:nvCxnSpPr>
          <p:spPr>
            <a:xfrm rot="10800000" flipV="1">
              <a:off x="7561938" y="2646339"/>
              <a:ext cx="1528150" cy="304205"/>
            </a:xfrm>
            <a:prstGeom prst="bentConnector2">
              <a:avLst/>
            </a:prstGeom>
            <a:noFill/>
            <a:ln w="19050" cap="flat" cmpd="sng" algn="ctr">
              <a:solidFill>
                <a:srgbClr val="ADBACA"/>
              </a:solidFill>
              <a:prstDash val="solid"/>
            </a:ln>
            <a:effectLst/>
          </p:spPr>
        </p:cxnSp>
        <p:cxnSp>
          <p:nvCxnSpPr>
            <p:cNvPr id="19" name="Straight Connector 34@|9FFC:0|FBC:0|LFC:13224393|LBC:16777215"/>
            <p:cNvCxnSpPr/>
            <p:nvPr/>
          </p:nvCxnSpPr>
          <p:spPr>
            <a:xfrm rot="16200000" flipV="1">
              <a:off x="5784423" y="4839028"/>
              <a:ext cx="573832" cy="946"/>
            </a:xfrm>
            <a:prstGeom prst="line">
              <a:avLst/>
            </a:prstGeom>
            <a:noFill/>
            <a:ln w="19050" cap="flat" cmpd="sng" algn="ctr">
              <a:solidFill>
                <a:srgbClr val="ADBACA"/>
              </a:solidFill>
              <a:prstDash val="solid"/>
              <a:headEnd type="oval" w="med" len="med"/>
              <a:tailEnd type="oval" w="med" len="med"/>
            </a:ln>
            <a:effectLst/>
          </p:spPr>
        </p:cxnSp>
        <p:sp>
          <p:nvSpPr>
            <p:cNvPr id="20" name="Chevron 35@|1FFC:13224393|FBC:16777215|LFC:16777215|LBC:16777215"/>
            <p:cNvSpPr/>
            <p:nvPr/>
          </p:nvSpPr>
          <p:spPr>
            <a:xfrm flipV="1">
              <a:off x="6238641" y="4685464"/>
              <a:ext cx="304205" cy="304205"/>
            </a:xfrm>
            <a:prstGeom prst="chevron">
              <a:avLst/>
            </a:prstGeom>
            <a:solidFill>
              <a:srgbClr val="ADBACA"/>
            </a:solidFill>
            <a:ln w="25400" cap="flat" cmpd="sng" algn="ctr">
              <a:noFill/>
              <a:prstDash val="solid"/>
            </a:ln>
            <a:effectLst/>
          </p:spPr>
          <p:txBody>
            <a:bodyPr rtlCol="0" anchor="ctr"/>
            <a:lstStyle/>
            <a:p>
              <a:pPr algn="ctr" defTabSz="1217615">
                <a:defRPr/>
              </a:pPr>
              <a:endParaRPr lang="en-US" sz="3190" kern="0" dirty="0">
                <a:solidFill>
                  <a:srgbClr val="262626"/>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21" name="Shape 98@|1FFC:0|FBC:0|LFC:13224393|LBC:16777215"/>
            <p:cNvCxnSpPr/>
            <p:nvPr/>
          </p:nvCxnSpPr>
          <p:spPr>
            <a:xfrm rot="10800000">
              <a:off x="4542717" y="4553642"/>
              <a:ext cx="1528150" cy="304205"/>
            </a:xfrm>
            <a:prstGeom prst="bentConnector2">
              <a:avLst/>
            </a:prstGeom>
            <a:noFill/>
            <a:ln w="19050" cap="flat" cmpd="sng" algn="ctr">
              <a:solidFill>
                <a:srgbClr val="ADBACA"/>
              </a:solidFill>
              <a:prstDash val="solid"/>
            </a:ln>
            <a:effectLst/>
          </p:spPr>
        </p:cxnSp>
        <p:sp>
          <p:nvSpPr>
            <p:cNvPr id="22" name="Oval 38@|1FFC:49407|FBC:16777215|LFC:16777215|LBC:16777215"/>
            <p:cNvSpPr/>
            <p:nvPr/>
          </p:nvSpPr>
          <p:spPr>
            <a:xfrm>
              <a:off x="2514651" y="3241552"/>
              <a:ext cx="1025340" cy="1025340"/>
            </a:xfrm>
            <a:prstGeom prst="ellipse">
              <a:avLst/>
            </a:prstGeom>
            <a:solidFill>
              <a:srgbClr val="6A6A6A"/>
            </a:solidFill>
            <a:ln w="25400" cap="flat" cmpd="sng" algn="ctr">
              <a:noFill/>
              <a:prstDash val="solid"/>
            </a:ln>
            <a:effectLst/>
          </p:spPr>
          <p:txBody>
            <a:bodyPr rtlCol="0" anchor="ctr"/>
            <a:lstStyle/>
            <a:p>
              <a:pPr algn="ctr" defTabSz="1217615">
                <a:defRPr/>
              </a:pPr>
              <a:endParaRPr lang="en-US" sz="3190" kern="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Oval 39@|1FFC:16777215|FBC:16777215|LFC:16777215|LBC:16777215"/>
            <p:cNvSpPr/>
            <p:nvPr/>
          </p:nvSpPr>
          <p:spPr>
            <a:xfrm>
              <a:off x="2617185" y="3344086"/>
              <a:ext cx="820272" cy="820272"/>
            </a:xfrm>
            <a:prstGeom prst="ellipse">
              <a:avLst/>
            </a:prstGeom>
            <a:solidFill>
              <a:srgbClr val="FFFFFF"/>
            </a:solidFill>
            <a:ln w="25400" cap="flat" cmpd="sng" algn="ctr">
              <a:noFill/>
              <a:prstDash val="solid"/>
            </a:ln>
            <a:effectLst/>
          </p:spPr>
          <p:txBody>
            <a:bodyPr rtlCol="0" anchor="ctr"/>
            <a:lstStyle/>
            <a:p>
              <a:pPr algn="ctr" defTabSz="1217615">
                <a:defRPr/>
              </a:pPr>
              <a:r>
                <a:rPr lang="en-US" sz="2129" b="1" kern="0" dirty="0">
                  <a:solidFill>
                    <a:srgbClr val="6A6A6A"/>
                  </a:solidFill>
                  <a:latin typeface="Arial" panose="020B0604020202020204" pitchFamily="34" charset="0"/>
                  <a:ea typeface="微软雅黑" panose="020B0503020204020204" pitchFamily="34" charset="-122"/>
                  <a:cs typeface="+mn-ea"/>
                  <a:sym typeface="Arial" panose="020B0604020202020204" pitchFamily="34" charset="0"/>
                </a:rPr>
                <a:t>01</a:t>
              </a:r>
            </a:p>
          </p:txBody>
        </p:sp>
        <p:sp>
          <p:nvSpPr>
            <p:cNvPr id="24" name="Oval 41@|1FFC:6242303|FBC:16777215|LFC:16777215|LBC:16777215"/>
            <p:cNvSpPr/>
            <p:nvPr/>
          </p:nvSpPr>
          <p:spPr>
            <a:xfrm>
              <a:off x="5548671" y="3241552"/>
              <a:ext cx="1025340" cy="1025340"/>
            </a:xfrm>
            <a:prstGeom prst="ellipse">
              <a:avLst/>
            </a:prstGeom>
            <a:solidFill>
              <a:srgbClr val="6A6A6A"/>
            </a:solidFill>
            <a:ln w="25400" cap="flat" cmpd="sng" algn="ctr">
              <a:noFill/>
              <a:prstDash val="solid"/>
            </a:ln>
            <a:effectLst/>
          </p:spPr>
          <p:txBody>
            <a:bodyPr rtlCol="0" anchor="ctr"/>
            <a:lstStyle/>
            <a:p>
              <a:pPr algn="ctr" defTabSz="1217615">
                <a:defRPr/>
              </a:pPr>
              <a:endParaRPr lang="en-US" sz="3190" kern="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Oval 42@|1FFC:16777215|FBC:16777215|LFC:16777215|LBC:16777215"/>
            <p:cNvSpPr/>
            <p:nvPr/>
          </p:nvSpPr>
          <p:spPr>
            <a:xfrm>
              <a:off x="5651205" y="3344086"/>
              <a:ext cx="820272" cy="820272"/>
            </a:xfrm>
            <a:prstGeom prst="ellipse">
              <a:avLst/>
            </a:prstGeom>
            <a:solidFill>
              <a:srgbClr val="FFFFFF"/>
            </a:solidFill>
            <a:ln w="25400" cap="flat" cmpd="sng" algn="ctr">
              <a:noFill/>
              <a:prstDash val="solid"/>
            </a:ln>
            <a:effectLst/>
          </p:spPr>
          <p:txBody>
            <a:bodyPr rtlCol="0" anchor="ctr"/>
            <a:lstStyle/>
            <a:p>
              <a:pPr algn="ctr" defTabSz="1217615">
                <a:defRPr/>
              </a:pPr>
              <a:r>
                <a:rPr lang="en-US" sz="2129" b="1" kern="0" dirty="0">
                  <a:solidFill>
                    <a:srgbClr val="6A6A6A"/>
                  </a:solidFill>
                  <a:latin typeface="Arial" panose="020B0604020202020204" pitchFamily="34" charset="0"/>
                  <a:ea typeface="微软雅黑" panose="020B0503020204020204" pitchFamily="34" charset="-122"/>
                  <a:cs typeface="+mn-ea"/>
                  <a:sym typeface="Arial" panose="020B0604020202020204" pitchFamily="34" charset="0"/>
                </a:rPr>
                <a:t>02</a:t>
              </a:r>
            </a:p>
          </p:txBody>
        </p:sp>
        <p:sp>
          <p:nvSpPr>
            <p:cNvPr id="26" name="TextBox 13"/>
            <p:cNvSpPr txBox="1"/>
            <p:nvPr/>
          </p:nvSpPr>
          <p:spPr>
            <a:xfrm>
              <a:off x="821861" y="4017336"/>
              <a:ext cx="1330082" cy="246221"/>
            </a:xfrm>
            <a:prstGeom prst="rect">
              <a:avLst/>
            </a:prstGeom>
            <a:noFill/>
          </p:spPr>
          <p:txBody>
            <a:bodyPr wrap="square" lIns="0" tIns="0" rIns="0" bIns="0" rtlCol="0" anchor="ctr" anchorCtr="0">
              <a:spAutoFit/>
            </a:bodyPr>
            <a:lstStyle/>
            <a:p>
              <a:pPr algn="ctr" defTabSz="1216817">
                <a:spcBef>
                  <a:spcPct val="20000"/>
                </a:spcBef>
                <a:defRPr/>
              </a:pPr>
              <a:r>
                <a:rPr lang="en-US" altLang="zh-CN" sz="1600" b="1"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KEYS</a:t>
              </a:r>
              <a:endParaRPr lang="en-US" sz="1600" b="1"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TextBox 13"/>
            <p:cNvSpPr txBox="1"/>
            <p:nvPr/>
          </p:nvSpPr>
          <p:spPr>
            <a:xfrm>
              <a:off x="3890429" y="4017336"/>
              <a:ext cx="1330082" cy="246221"/>
            </a:xfrm>
            <a:prstGeom prst="rect">
              <a:avLst/>
            </a:prstGeom>
            <a:noFill/>
          </p:spPr>
          <p:txBody>
            <a:bodyPr wrap="square" lIns="0" tIns="0" rIns="0" bIns="0" rtlCol="0" anchor="ctr" anchorCtr="0">
              <a:spAutoFit/>
            </a:bodyPr>
            <a:lstStyle/>
            <a:p>
              <a:pPr algn="ctr" defTabSz="1216817">
                <a:spcBef>
                  <a:spcPct val="20000"/>
                </a:spcBef>
                <a:defRPr/>
              </a:pPr>
              <a:r>
                <a:rPr lang="en-US" altLang="zh-CN" sz="1600" b="1"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KEYS</a:t>
              </a:r>
            </a:p>
          </p:txBody>
        </p:sp>
        <p:sp>
          <p:nvSpPr>
            <p:cNvPr id="28" name="TextBox 13"/>
            <p:cNvSpPr txBox="1"/>
            <p:nvPr/>
          </p:nvSpPr>
          <p:spPr>
            <a:xfrm>
              <a:off x="6962974" y="4017336"/>
              <a:ext cx="1330082" cy="246221"/>
            </a:xfrm>
            <a:prstGeom prst="rect">
              <a:avLst/>
            </a:prstGeom>
            <a:noFill/>
          </p:spPr>
          <p:txBody>
            <a:bodyPr wrap="square" lIns="0" tIns="0" rIns="0" bIns="0" rtlCol="0" anchor="ctr" anchorCtr="0">
              <a:spAutoFit/>
            </a:bodyPr>
            <a:lstStyle/>
            <a:p>
              <a:pPr algn="ctr" defTabSz="1216817">
                <a:spcBef>
                  <a:spcPct val="20000"/>
                </a:spcBef>
                <a:defRPr/>
              </a:pPr>
              <a:r>
                <a:rPr lang="en-US" altLang="zh-CN" sz="1600" b="1"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KEYS</a:t>
              </a:r>
            </a:p>
          </p:txBody>
        </p:sp>
        <p:grpSp>
          <p:nvGrpSpPr>
            <p:cNvPr id="29" name="组合 28"/>
            <p:cNvGrpSpPr/>
            <p:nvPr/>
          </p:nvGrpSpPr>
          <p:grpSpPr>
            <a:xfrm>
              <a:off x="8617307" y="2950545"/>
              <a:ext cx="2856338" cy="1607357"/>
              <a:chOff x="8617307" y="2950545"/>
              <a:chExt cx="2856338" cy="1607357"/>
            </a:xfrm>
          </p:grpSpPr>
          <p:sp>
            <p:nvSpPr>
              <p:cNvPr id="38" name="Oval 7"/>
              <p:cNvSpPr/>
              <p:nvPr/>
            </p:nvSpPr>
            <p:spPr>
              <a:xfrm>
                <a:off x="9866285" y="2950545"/>
                <a:ext cx="1607360" cy="1607357"/>
              </a:xfrm>
              <a:prstGeom prst="ellipse">
                <a:avLst/>
              </a:prstGeom>
              <a:solidFill>
                <a:srgbClr val="6A6A6A"/>
              </a:solidFill>
              <a:ln w="25400" cap="flat" cmpd="sng" algn="ctr">
                <a:noFill/>
                <a:prstDash val="solid"/>
              </a:ln>
              <a:effectLst/>
            </p:spPr>
            <p:txBody>
              <a:bodyPr rtlCol="0" anchor="ctr"/>
              <a:lstStyle/>
              <a:p>
                <a:pPr algn="ctr" defTabSz="1217615">
                  <a:defRPr/>
                </a:pPr>
                <a:endParaRPr lang="en-US" sz="3190" kern="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245"/>
              <p:cNvSpPr>
                <a:spLocks/>
              </p:cNvSpPr>
              <p:nvPr/>
            </p:nvSpPr>
            <p:spPr bwMode="auto">
              <a:xfrm>
                <a:off x="10377237" y="3292919"/>
                <a:ext cx="585456" cy="585456"/>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rgbClr val="FFFFFF"/>
              </a:solidFill>
              <a:ln w="9525">
                <a:noFill/>
                <a:round/>
                <a:headEnd/>
                <a:tailEnd/>
              </a:ln>
            </p:spPr>
            <p:txBody>
              <a:bodyPr vert="horz" wrap="square" lIns="121682" tIns="60841" rIns="121682" bIns="60841" numCol="1" anchor="t" anchorCtr="0" compatLnSpc="1">
                <a:prstTxWarp prst="textNoShape">
                  <a:avLst/>
                </a:prstTxWarp>
              </a:bodyPr>
              <a:lstStyle/>
              <a:p>
                <a:pPr defTabSz="1217615">
                  <a:defRPr/>
                </a:pPr>
                <a:endParaRPr lang="en-US" sz="3190" kern="0" dirty="0">
                  <a:solidFill>
                    <a:srgbClr val="262626"/>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Oval 44@|1FFC:11321898|FBC:16777215|LFC:16777215|LBC:16777215"/>
              <p:cNvSpPr/>
              <p:nvPr/>
            </p:nvSpPr>
            <p:spPr>
              <a:xfrm>
                <a:off x="8617307" y="3241552"/>
                <a:ext cx="1025340" cy="1025340"/>
              </a:xfrm>
              <a:prstGeom prst="ellipse">
                <a:avLst/>
              </a:prstGeom>
              <a:solidFill>
                <a:srgbClr val="6A6A6A"/>
              </a:solidFill>
              <a:ln w="25400" cap="flat" cmpd="sng" algn="ctr">
                <a:noFill/>
                <a:prstDash val="solid"/>
              </a:ln>
              <a:effectLst/>
            </p:spPr>
            <p:txBody>
              <a:bodyPr rtlCol="0" anchor="ctr"/>
              <a:lstStyle/>
              <a:p>
                <a:pPr algn="ctr" defTabSz="1217615">
                  <a:defRPr/>
                </a:pPr>
                <a:endParaRPr lang="en-US" sz="3190" kern="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Oval 45@|1FFC:16777215|FBC:16777215|LFC:16777215|LBC:16777215"/>
              <p:cNvSpPr/>
              <p:nvPr/>
            </p:nvSpPr>
            <p:spPr>
              <a:xfrm>
                <a:off x="8719841" y="3344086"/>
                <a:ext cx="820272" cy="820272"/>
              </a:xfrm>
              <a:prstGeom prst="ellipse">
                <a:avLst/>
              </a:prstGeom>
              <a:solidFill>
                <a:srgbClr val="FFFFFF"/>
              </a:solidFill>
              <a:ln w="25400" cap="flat" cmpd="sng" algn="ctr">
                <a:noFill/>
                <a:prstDash val="solid"/>
              </a:ln>
              <a:effectLst/>
            </p:spPr>
            <p:txBody>
              <a:bodyPr rtlCol="0" anchor="ctr"/>
              <a:lstStyle/>
              <a:p>
                <a:pPr algn="ctr" defTabSz="1217615">
                  <a:defRPr/>
                </a:pPr>
                <a:r>
                  <a:rPr lang="en-US" sz="2129" b="1" kern="0" dirty="0">
                    <a:solidFill>
                      <a:srgbClr val="6A6A6A"/>
                    </a:solidFill>
                    <a:latin typeface="Arial" panose="020B0604020202020204" pitchFamily="34" charset="0"/>
                    <a:ea typeface="微软雅黑" panose="020B0503020204020204" pitchFamily="34" charset="-122"/>
                    <a:cs typeface="+mn-ea"/>
                    <a:sym typeface="Arial" panose="020B0604020202020204" pitchFamily="34" charset="0"/>
                  </a:rPr>
                  <a:t>03</a:t>
                </a:r>
              </a:p>
            </p:txBody>
          </p:sp>
          <p:sp>
            <p:nvSpPr>
              <p:cNvPr id="42" name="TextBox 13"/>
              <p:cNvSpPr txBox="1"/>
              <p:nvPr/>
            </p:nvSpPr>
            <p:spPr>
              <a:xfrm>
                <a:off x="10004924" y="4017336"/>
                <a:ext cx="1330082" cy="246221"/>
              </a:xfrm>
              <a:prstGeom prst="rect">
                <a:avLst/>
              </a:prstGeom>
              <a:noFill/>
            </p:spPr>
            <p:txBody>
              <a:bodyPr wrap="square" lIns="0" tIns="0" rIns="0" bIns="0" rtlCol="0" anchor="ctr" anchorCtr="0">
                <a:spAutoFit/>
              </a:bodyPr>
              <a:lstStyle/>
              <a:p>
                <a:pPr algn="ctr" defTabSz="1216817">
                  <a:spcBef>
                    <a:spcPct val="20000"/>
                  </a:spcBef>
                  <a:defRPr/>
                </a:pPr>
                <a:r>
                  <a:rPr lang="en-US" altLang="zh-CN" sz="1600" b="1"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KEYS</a:t>
                </a:r>
              </a:p>
            </p:txBody>
          </p:sp>
        </p:grpSp>
        <p:sp>
          <p:nvSpPr>
            <p:cNvPr id="30" name="TextBox 13"/>
            <p:cNvSpPr txBox="1"/>
            <p:nvPr/>
          </p:nvSpPr>
          <p:spPr>
            <a:xfrm>
              <a:off x="2032079" y="4492314"/>
              <a:ext cx="1952995" cy="246221"/>
            </a:xfrm>
            <a:prstGeom prst="rect">
              <a:avLst/>
            </a:prstGeom>
            <a:noFill/>
          </p:spPr>
          <p:txBody>
            <a:bodyPr wrap="square" lIns="0" tIns="0" rIns="0" bIns="0" rtlCol="0" anchor="t" anchorCtr="0">
              <a:spAutoFit/>
            </a:bodyPr>
            <a:lstStyle/>
            <a:p>
              <a:pPr algn="ctr" defTabSz="1216817">
                <a:spcBef>
                  <a:spcPct val="20000"/>
                </a:spcBef>
                <a:defRPr/>
              </a:pPr>
              <a:r>
                <a:rPr lang="zh-CN" altLang="en-US" sz="1600" b="1" dirty="0">
                  <a:solidFill>
                    <a:srgbClr val="445469"/>
                  </a:solidFill>
                  <a:latin typeface="Arial" panose="020B0604020202020204" pitchFamily="34" charset="0"/>
                  <a:ea typeface="微软雅黑" panose="020B0503020204020204" pitchFamily="34" charset="-122"/>
                  <a:cs typeface="+mn-ea"/>
                  <a:sym typeface="Arial" panose="020B0604020202020204" pitchFamily="34" charset="0"/>
                </a:rPr>
                <a:t>产品特点</a:t>
              </a:r>
              <a:endParaRPr lang="en-US" sz="1600" b="1" dirty="0">
                <a:solidFill>
                  <a:srgbClr val="44546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TextBox 13"/>
            <p:cNvSpPr txBox="1"/>
            <p:nvPr/>
          </p:nvSpPr>
          <p:spPr>
            <a:xfrm>
              <a:off x="2288656" y="4778219"/>
              <a:ext cx="1478537" cy="553998"/>
            </a:xfrm>
            <a:prstGeom prst="rect">
              <a:avLst/>
            </a:prstGeom>
            <a:noFill/>
          </p:spPr>
          <p:txBody>
            <a:bodyPr wrap="square" lIns="0" tIns="0" rIns="0" bIns="0" rtlCol="0" anchor="t" anchorCtr="0">
              <a:spAutoFit/>
            </a:bodyPr>
            <a:lstStyle/>
            <a:p>
              <a:pPr algn="ctr" defTabSz="1216817">
                <a:spcBef>
                  <a:spcPct val="20000"/>
                </a:spcBef>
                <a:defRPr/>
              </a:pPr>
              <a:r>
                <a:rPr lang="zh-CN" altLang="en-US" sz="1200" dirty="0">
                  <a:solidFill>
                    <a:srgbClr val="445469"/>
                  </a:solidFill>
                  <a:latin typeface="Arial" panose="020B0604020202020204" pitchFamily="34" charset="0"/>
                  <a:ea typeface="微软雅黑" panose="020B0503020204020204" pitchFamily="34" charset="-122"/>
                  <a:cs typeface="+mn-ea"/>
                  <a:sym typeface="Arial" panose="020B0604020202020204" pitchFamily="34" charset="0"/>
                </a:rPr>
                <a:t>专业性、便捷性、安全性、互动性、多样性等</a:t>
              </a:r>
              <a:endParaRPr lang="en-US" altLang="zh-CN" sz="1200" dirty="0">
                <a:solidFill>
                  <a:srgbClr val="44546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TextBox 13"/>
            <p:cNvSpPr txBox="1"/>
            <p:nvPr/>
          </p:nvSpPr>
          <p:spPr>
            <a:xfrm>
              <a:off x="3556403" y="2254658"/>
              <a:ext cx="1952995" cy="246221"/>
            </a:xfrm>
            <a:prstGeom prst="rect">
              <a:avLst/>
            </a:prstGeom>
            <a:noFill/>
          </p:spPr>
          <p:txBody>
            <a:bodyPr wrap="square" lIns="0" tIns="0" rIns="0" bIns="0" rtlCol="0" anchor="t" anchorCtr="0">
              <a:spAutoFit/>
            </a:bodyPr>
            <a:lstStyle/>
            <a:p>
              <a:pPr algn="ctr" defTabSz="1216817">
                <a:spcBef>
                  <a:spcPct val="20000"/>
                </a:spcBef>
                <a:defRPr/>
              </a:pPr>
              <a:r>
                <a:rPr lang="zh-CN" altLang="en-US" sz="1600" b="1" dirty="0">
                  <a:solidFill>
                    <a:srgbClr val="445469"/>
                  </a:solidFill>
                  <a:latin typeface="Arial" panose="020B0604020202020204" pitchFamily="34" charset="0"/>
                  <a:ea typeface="微软雅黑" panose="020B0503020204020204" pitchFamily="34" charset="-122"/>
                  <a:cs typeface="+mn-ea"/>
                  <a:sym typeface="Arial" panose="020B0604020202020204" pitchFamily="34" charset="0"/>
                </a:rPr>
                <a:t>目标用户</a:t>
              </a:r>
              <a:endParaRPr lang="en-US" sz="1600" b="1" dirty="0">
                <a:solidFill>
                  <a:srgbClr val="44546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TextBox 13"/>
            <p:cNvSpPr txBox="1"/>
            <p:nvPr/>
          </p:nvSpPr>
          <p:spPr>
            <a:xfrm>
              <a:off x="3812980" y="2540563"/>
              <a:ext cx="1478537" cy="184666"/>
            </a:xfrm>
            <a:prstGeom prst="rect">
              <a:avLst/>
            </a:prstGeom>
            <a:noFill/>
          </p:spPr>
          <p:txBody>
            <a:bodyPr wrap="square" lIns="0" tIns="0" rIns="0" bIns="0" rtlCol="0" anchor="t" anchorCtr="0">
              <a:spAutoFit/>
            </a:bodyPr>
            <a:lstStyle/>
            <a:p>
              <a:pPr algn="ctr" defTabSz="1216817">
                <a:spcBef>
                  <a:spcPct val="20000"/>
                </a:spcBef>
                <a:defRPr/>
              </a:pPr>
              <a:r>
                <a:rPr lang="zh-CN" altLang="en-US" sz="1200" dirty="0">
                  <a:solidFill>
                    <a:srgbClr val="445469"/>
                  </a:solidFill>
                  <a:latin typeface="Arial" panose="020B0604020202020204" pitchFamily="34" charset="0"/>
                  <a:ea typeface="微软雅黑" panose="020B0503020204020204" pitchFamily="34" charset="-122"/>
                  <a:cs typeface="+mn-ea"/>
                  <a:sym typeface="Arial" panose="020B0604020202020204" pitchFamily="34" charset="0"/>
                </a:rPr>
                <a:t>农民和农产品消费者</a:t>
              </a:r>
              <a:endParaRPr lang="en-US" altLang="zh-CN" sz="1200" dirty="0">
                <a:solidFill>
                  <a:srgbClr val="44546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TextBox 13"/>
            <p:cNvSpPr txBox="1"/>
            <p:nvPr/>
          </p:nvSpPr>
          <p:spPr>
            <a:xfrm>
              <a:off x="6628509" y="4716664"/>
              <a:ext cx="1952995" cy="246221"/>
            </a:xfrm>
            <a:prstGeom prst="rect">
              <a:avLst/>
            </a:prstGeom>
            <a:noFill/>
          </p:spPr>
          <p:txBody>
            <a:bodyPr wrap="square" lIns="0" tIns="0" rIns="0" bIns="0" rtlCol="0" anchor="t" anchorCtr="0">
              <a:spAutoFit/>
            </a:bodyPr>
            <a:lstStyle/>
            <a:p>
              <a:pPr algn="ctr" defTabSz="1216817">
                <a:spcBef>
                  <a:spcPct val="20000"/>
                </a:spcBef>
                <a:defRPr/>
              </a:pPr>
              <a:r>
                <a:rPr lang="zh-CN" altLang="en-US" sz="1600" b="1" dirty="0">
                  <a:solidFill>
                    <a:srgbClr val="445469"/>
                  </a:solidFill>
                  <a:latin typeface="Arial" panose="020B0604020202020204" pitchFamily="34" charset="0"/>
                  <a:ea typeface="微软雅黑" panose="020B0503020204020204" pitchFamily="34" charset="-122"/>
                  <a:cs typeface="+mn-ea"/>
                  <a:sym typeface="Arial" panose="020B0604020202020204" pitchFamily="34" charset="0"/>
                </a:rPr>
                <a:t>品牌形象</a:t>
              </a:r>
              <a:endParaRPr lang="en-US" sz="1600" b="1" dirty="0">
                <a:solidFill>
                  <a:srgbClr val="44546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TextBox 13"/>
            <p:cNvSpPr txBox="1"/>
            <p:nvPr/>
          </p:nvSpPr>
          <p:spPr>
            <a:xfrm>
              <a:off x="6885086" y="5002569"/>
              <a:ext cx="1478537" cy="369332"/>
            </a:xfrm>
            <a:prstGeom prst="rect">
              <a:avLst/>
            </a:prstGeom>
            <a:noFill/>
          </p:spPr>
          <p:txBody>
            <a:bodyPr wrap="square" lIns="0" tIns="0" rIns="0" bIns="0" rtlCol="0" anchor="t" anchorCtr="0">
              <a:spAutoFit/>
            </a:bodyPr>
            <a:lstStyle/>
            <a:p>
              <a:pPr algn="ctr" defTabSz="1216817">
                <a:spcBef>
                  <a:spcPct val="20000"/>
                </a:spcBef>
                <a:defRPr/>
              </a:pPr>
              <a:r>
                <a:rPr lang="zh-CN" altLang="en-US" sz="1200" dirty="0">
                  <a:solidFill>
                    <a:srgbClr val="445469"/>
                  </a:solidFill>
                  <a:latin typeface="Arial" panose="020B0604020202020204" pitchFamily="34" charset="0"/>
                  <a:ea typeface="微软雅黑" panose="020B0503020204020204" pitchFamily="34" charset="-122"/>
                  <a:cs typeface="+mn-ea"/>
                  <a:sym typeface="Arial" panose="020B0604020202020204" pitchFamily="34" charset="0"/>
                </a:rPr>
                <a:t>专业、安全、便捷、互动、多样化等</a:t>
              </a:r>
              <a:endParaRPr lang="en-US" altLang="zh-CN" sz="1200" dirty="0">
                <a:solidFill>
                  <a:srgbClr val="44546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TextBox 13"/>
            <p:cNvSpPr txBox="1"/>
            <p:nvPr/>
          </p:nvSpPr>
          <p:spPr>
            <a:xfrm>
              <a:off x="9728896" y="2309105"/>
              <a:ext cx="1952995" cy="246221"/>
            </a:xfrm>
            <a:prstGeom prst="rect">
              <a:avLst/>
            </a:prstGeom>
            <a:noFill/>
          </p:spPr>
          <p:txBody>
            <a:bodyPr wrap="square" lIns="0" tIns="0" rIns="0" bIns="0" rtlCol="0" anchor="t" anchorCtr="0">
              <a:spAutoFit/>
            </a:bodyPr>
            <a:lstStyle/>
            <a:p>
              <a:pPr algn="ctr" defTabSz="1216817">
                <a:spcBef>
                  <a:spcPct val="20000"/>
                </a:spcBef>
                <a:defRPr/>
              </a:pPr>
              <a:r>
                <a:rPr lang="zh-CN" altLang="en-US" sz="1600" b="1" dirty="0">
                  <a:solidFill>
                    <a:srgbClr val="445469"/>
                  </a:solidFill>
                  <a:latin typeface="Arial" panose="020B0604020202020204" pitchFamily="34" charset="0"/>
                  <a:ea typeface="微软雅黑" panose="020B0503020204020204" pitchFamily="34" charset="-122"/>
                  <a:cs typeface="+mn-ea"/>
                  <a:sym typeface="Arial" panose="020B0604020202020204" pitchFamily="34" charset="0"/>
                </a:rPr>
                <a:t>市场定位</a:t>
              </a:r>
              <a:endParaRPr lang="en-US" sz="1600" b="1" dirty="0">
                <a:solidFill>
                  <a:srgbClr val="44546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TextBox 13"/>
            <p:cNvSpPr txBox="1"/>
            <p:nvPr/>
          </p:nvSpPr>
          <p:spPr>
            <a:xfrm>
              <a:off x="9985473" y="2595010"/>
              <a:ext cx="1478537" cy="369332"/>
            </a:xfrm>
            <a:prstGeom prst="rect">
              <a:avLst/>
            </a:prstGeom>
            <a:noFill/>
          </p:spPr>
          <p:txBody>
            <a:bodyPr wrap="square" lIns="0" tIns="0" rIns="0" bIns="0" rtlCol="0" anchor="t" anchorCtr="0">
              <a:spAutoFit/>
            </a:bodyPr>
            <a:lstStyle/>
            <a:p>
              <a:pPr algn="ctr" defTabSz="1216817">
                <a:spcBef>
                  <a:spcPct val="20000"/>
                </a:spcBef>
                <a:defRPr/>
              </a:pPr>
              <a:r>
                <a:rPr lang="zh-CN" altLang="en-US" sz="1200" dirty="0">
                  <a:solidFill>
                    <a:srgbClr val="445469"/>
                  </a:solidFill>
                  <a:latin typeface="Arial" panose="020B0604020202020204" pitchFamily="34" charset="0"/>
                  <a:ea typeface="微软雅黑" panose="020B0503020204020204" pitchFamily="34" charset="-122"/>
                  <a:cs typeface="+mn-ea"/>
                  <a:sym typeface="Arial" panose="020B0604020202020204" pitchFamily="34" charset="0"/>
                </a:rPr>
                <a:t>针对农业电商平台和社交媒体平台的竞争</a:t>
              </a:r>
              <a:endParaRPr lang="en-US" altLang="zh-CN" sz="1200" dirty="0">
                <a:solidFill>
                  <a:srgbClr val="445469"/>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cxnSp>
        <p:nvCxnSpPr>
          <p:cNvPr id="2" name="Straight Connector 26@|9FFC:0|FBC:0|LFC:13224393|LBC:16777215">
            <a:extLst>
              <a:ext uri="{FF2B5EF4-FFF2-40B4-BE49-F238E27FC236}">
                <a16:creationId xmlns:a16="http://schemas.microsoft.com/office/drawing/2014/main" id="{9F640AC7-C453-D1F7-6913-9FE148232D76}"/>
              </a:ext>
            </a:extLst>
          </p:cNvPr>
          <p:cNvCxnSpPr>
            <a:cxnSpLocks/>
          </p:cNvCxnSpPr>
          <p:nvPr/>
        </p:nvCxnSpPr>
        <p:spPr>
          <a:xfrm flipH="1">
            <a:off x="7383261" y="1400448"/>
            <a:ext cx="946" cy="573832"/>
          </a:xfrm>
          <a:prstGeom prst="line">
            <a:avLst/>
          </a:prstGeom>
          <a:noFill/>
          <a:ln w="19050" cap="flat" cmpd="sng" algn="ctr">
            <a:solidFill>
              <a:srgbClr val="ADBACA"/>
            </a:solidFill>
            <a:prstDash val="solid"/>
            <a:headEnd type="oval" w="med" len="med"/>
            <a:tailEnd type="oval" w="med" len="med"/>
          </a:ln>
          <a:effectLst/>
        </p:spPr>
      </p:cxnSp>
      <p:sp>
        <p:nvSpPr>
          <p:cNvPr id="3" name="Chevron 27@|1FFC:13224393|FBC:16777215|LFC:16777215|LBC:16777215">
            <a:extLst>
              <a:ext uri="{FF2B5EF4-FFF2-40B4-BE49-F238E27FC236}">
                <a16:creationId xmlns:a16="http://schemas.microsoft.com/office/drawing/2014/main" id="{3E92F0C9-0F4D-3B8F-1C6A-6B602BF406CF}"/>
              </a:ext>
            </a:extLst>
          </p:cNvPr>
          <p:cNvSpPr/>
          <p:nvPr/>
        </p:nvSpPr>
        <p:spPr>
          <a:xfrm>
            <a:off x="7551036" y="1537196"/>
            <a:ext cx="304205" cy="304205"/>
          </a:xfrm>
          <a:prstGeom prst="chevron">
            <a:avLst/>
          </a:prstGeom>
          <a:solidFill>
            <a:srgbClr val="ADBACA"/>
          </a:solidFill>
          <a:ln w="25400" cap="flat" cmpd="sng" algn="ctr">
            <a:noFill/>
            <a:prstDash val="solid"/>
          </a:ln>
          <a:effectLst/>
        </p:spPr>
        <p:txBody>
          <a:bodyPr rtlCol="0" anchor="ctr"/>
          <a:lstStyle/>
          <a:p>
            <a:pPr algn="ctr" defTabSz="1217615">
              <a:defRPr/>
            </a:pPr>
            <a:endParaRPr lang="en-US" sz="3190" kern="0" dirty="0">
              <a:solidFill>
                <a:srgbClr val="262626"/>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43" name="Shape 92@|1FFC:0|FBC:0|LFC:13224393|LBC:16777215">
            <a:extLst>
              <a:ext uri="{FF2B5EF4-FFF2-40B4-BE49-F238E27FC236}">
                <a16:creationId xmlns:a16="http://schemas.microsoft.com/office/drawing/2014/main" id="{4F668F3E-3C4D-905F-C105-6E55DDC11A7E}"/>
              </a:ext>
            </a:extLst>
          </p:cNvPr>
          <p:cNvCxnSpPr>
            <a:cxnSpLocks/>
          </p:cNvCxnSpPr>
          <p:nvPr/>
        </p:nvCxnSpPr>
        <p:spPr>
          <a:xfrm rot="5400000">
            <a:off x="5935539" y="1714400"/>
            <a:ext cx="1493107" cy="1402340"/>
          </a:xfrm>
          <a:prstGeom prst="bentConnector3">
            <a:avLst>
              <a:gd name="adj1" fmla="val 50000"/>
            </a:avLst>
          </a:prstGeom>
          <a:noFill/>
          <a:ln w="19050" cap="flat" cmpd="sng" algn="ctr">
            <a:solidFill>
              <a:srgbClr val="ADBACA"/>
            </a:solidFill>
            <a:prstDash val="solid"/>
          </a:ln>
          <a:effectLst/>
        </p:spPr>
      </p:cxnSp>
      <p:sp>
        <p:nvSpPr>
          <p:cNvPr id="44" name="TextBox 13">
            <a:extLst>
              <a:ext uri="{FF2B5EF4-FFF2-40B4-BE49-F238E27FC236}">
                <a16:creationId xmlns:a16="http://schemas.microsoft.com/office/drawing/2014/main" id="{8E934E2D-270F-88C5-4B4C-E9B6CAFE6679}"/>
              </a:ext>
            </a:extLst>
          </p:cNvPr>
          <p:cNvSpPr txBox="1"/>
          <p:nvPr/>
        </p:nvSpPr>
        <p:spPr>
          <a:xfrm>
            <a:off x="7913290" y="1222026"/>
            <a:ext cx="1952995" cy="246221"/>
          </a:xfrm>
          <a:prstGeom prst="rect">
            <a:avLst/>
          </a:prstGeom>
          <a:noFill/>
        </p:spPr>
        <p:txBody>
          <a:bodyPr wrap="square" lIns="0" tIns="0" rIns="0" bIns="0" rtlCol="0" anchor="t" anchorCtr="0">
            <a:spAutoFit/>
          </a:bodyPr>
          <a:lstStyle/>
          <a:p>
            <a:pPr algn="ctr" defTabSz="1216817">
              <a:spcBef>
                <a:spcPct val="20000"/>
              </a:spcBef>
              <a:defRPr/>
            </a:pPr>
            <a:r>
              <a:rPr lang="zh-CN" altLang="en-US" sz="1600" b="1" dirty="0">
                <a:solidFill>
                  <a:srgbClr val="445469"/>
                </a:solidFill>
                <a:latin typeface="Arial" panose="020B0604020202020204" pitchFamily="34" charset="0"/>
                <a:ea typeface="微软雅黑" panose="020B0503020204020204" pitchFamily="34" charset="-122"/>
                <a:cs typeface="+mn-ea"/>
                <a:sym typeface="Arial" panose="020B0604020202020204" pitchFamily="34" charset="0"/>
              </a:rPr>
              <a:t>价值主张</a:t>
            </a:r>
            <a:endParaRPr lang="en-US" sz="1600" b="1" dirty="0">
              <a:solidFill>
                <a:srgbClr val="44546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TextBox 13">
            <a:extLst>
              <a:ext uri="{FF2B5EF4-FFF2-40B4-BE49-F238E27FC236}">
                <a16:creationId xmlns:a16="http://schemas.microsoft.com/office/drawing/2014/main" id="{4E81D1C6-9B59-0C16-934E-09B0BF66B453}"/>
              </a:ext>
            </a:extLst>
          </p:cNvPr>
          <p:cNvSpPr txBox="1"/>
          <p:nvPr/>
        </p:nvSpPr>
        <p:spPr>
          <a:xfrm>
            <a:off x="8169867" y="1507931"/>
            <a:ext cx="1478537" cy="738664"/>
          </a:xfrm>
          <a:prstGeom prst="rect">
            <a:avLst/>
          </a:prstGeom>
          <a:noFill/>
        </p:spPr>
        <p:txBody>
          <a:bodyPr wrap="square" lIns="0" tIns="0" rIns="0" bIns="0" rtlCol="0" anchor="t" anchorCtr="0">
            <a:spAutoFit/>
          </a:bodyPr>
          <a:lstStyle/>
          <a:p>
            <a:pPr algn="ctr" defTabSz="1216817">
              <a:spcBef>
                <a:spcPct val="20000"/>
              </a:spcBef>
              <a:defRPr/>
            </a:pPr>
            <a:r>
              <a:rPr lang="zh-CN" altLang="en-US" sz="1200" dirty="0">
                <a:solidFill>
                  <a:srgbClr val="445469"/>
                </a:solidFill>
                <a:latin typeface="Arial" panose="020B0604020202020204" pitchFamily="34" charset="0"/>
                <a:ea typeface="微软雅黑" panose="020B0503020204020204" pitchFamily="34" charset="-122"/>
                <a:cs typeface="+mn-ea"/>
                <a:sym typeface="Arial" panose="020B0604020202020204" pitchFamily="34" charset="0"/>
              </a:rPr>
              <a:t>提供更加专业的农业知识和经验的交流和分享，以及更加便捷的农产品销售渠道</a:t>
            </a:r>
            <a:endParaRPr lang="en-US" altLang="zh-CN" sz="1200" dirty="0">
              <a:solidFill>
                <a:srgbClr val="445469"/>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651845184"/>
      </p:ext>
    </p:extLst>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wipe(down)">
                                      <p:cBhvr>
                                        <p:cTn id="10" dur="500"/>
                                        <p:tgtEl>
                                          <p:spTgt spid="4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wipe(down)">
                                      <p:cBhvr>
                                        <p:cTn id="13" dur="500"/>
                                        <p:tgtEl>
                                          <p:spTgt spid="4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par>
                                <p:cTn id="17" presetID="22" presetClass="entr" presetSubtype="4"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down)">
                                      <p:cBhvr>
                                        <p:cTn id="19" dur="500"/>
                                        <p:tgtEl>
                                          <p:spTgt spid="2"/>
                                        </p:tgtEl>
                                      </p:cBhvr>
                                    </p:animEffect>
                                  </p:childTnLst>
                                </p:cTn>
                              </p:par>
                              <p:par>
                                <p:cTn id="20" presetID="22" presetClass="entr" presetSubtype="4" fill="hold"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wipe(down)">
                                      <p:cBhvr>
                                        <p:cTn id="2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4" grpId="0"/>
      <p:bldP spid="4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5" name="组合 4"/>
          <p:cNvGrpSpPr/>
          <p:nvPr/>
        </p:nvGrpSpPr>
        <p:grpSpPr>
          <a:xfrm>
            <a:off x="-422671" y="571201"/>
            <a:ext cx="6068291" cy="5664647"/>
            <a:chOff x="2496157" y="237388"/>
            <a:chExt cx="6822015" cy="6383223"/>
          </a:xfrm>
        </p:grpSpPr>
        <p:pic>
          <p:nvPicPr>
            <p:cNvPr id="2" name="图片 1"/>
            <p:cNvPicPr>
              <a:picLocks noChangeAspect="1"/>
            </p:cNvPicPr>
            <p:nvPr/>
          </p:nvPicPr>
          <p:blipFill>
            <a:blip r:embed="rId3"/>
            <a:stretch>
              <a:fillRect/>
            </a:stretch>
          </p:blipFill>
          <p:spPr>
            <a:xfrm>
              <a:off x="2499730" y="237388"/>
              <a:ext cx="6818442" cy="6383223"/>
            </a:xfrm>
            <a:prstGeom prst="rect">
              <a:avLst/>
            </a:prstGeom>
          </p:spPr>
        </p:pic>
        <p:pic>
          <p:nvPicPr>
            <p:cNvPr id="4" name="图片 3"/>
            <p:cNvPicPr>
              <a:picLocks noChangeAspect="1"/>
            </p:cNvPicPr>
            <p:nvPr/>
          </p:nvPicPr>
          <p:blipFill>
            <a:blip r:embed="rId4"/>
            <a:stretch>
              <a:fillRect/>
            </a:stretch>
          </p:blipFill>
          <p:spPr>
            <a:xfrm>
              <a:off x="2496157" y="237388"/>
              <a:ext cx="6822015" cy="6383065"/>
            </a:xfrm>
            <a:prstGeom prst="rect">
              <a:avLst/>
            </a:prstGeom>
          </p:spPr>
        </p:pic>
      </p:grpSp>
      <p:grpSp>
        <p:nvGrpSpPr>
          <p:cNvPr id="7" name="组合 6"/>
          <p:cNvGrpSpPr/>
          <p:nvPr/>
        </p:nvGrpSpPr>
        <p:grpSpPr>
          <a:xfrm>
            <a:off x="346734" y="829931"/>
            <a:ext cx="5144671" cy="5197160"/>
            <a:chOff x="346734" y="829931"/>
            <a:chExt cx="5144671" cy="5197160"/>
          </a:xfrm>
        </p:grpSpPr>
        <p:pic>
          <p:nvPicPr>
            <p:cNvPr id="6" name="图片 5"/>
            <p:cNvPicPr>
              <a:picLocks noChangeAspect="1"/>
            </p:cNvPicPr>
            <p:nvPr/>
          </p:nvPicPr>
          <p:blipFill>
            <a:blip r:embed="rId5"/>
            <a:stretch>
              <a:fillRect/>
            </a:stretch>
          </p:blipFill>
          <p:spPr>
            <a:xfrm>
              <a:off x="346734" y="829931"/>
              <a:ext cx="5144671" cy="5197160"/>
            </a:xfrm>
            <a:prstGeom prst="rect">
              <a:avLst/>
            </a:prstGeom>
          </p:spPr>
        </p:pic>
        <p:sp>
          <p:nvSpPr>
            <p:cNvPr id="3" name="文本框 2"/>
            <p:cNvSpPr txBox="1"/>
            <p:nvPr/>
          </p:nvSpPr>
          <p:spPr>
            <a:xfrm>
              <a:off x="1450931" y="2161083"/>
              <a:ext cx="3844955" cy="2646878"/>
            </a:xfrm>
            <a:prstGeom prst="rect">
              <a:avLst/>
            </a:prstGeom>
            <a:noFill/>
          </p:spPr>
          <p:txBody>
            <a:bodyPr wrap="square" rtlCol="0">
              <a:spAutoFit/>
            </a:bodyPr>
            <a:lstStyle/>
            <a:p>
              <a:r>
                <a:rPr lang="en-US" altLang="zh-CN" sz="16600" b="1" dirty="0">
                  <a:solidFill>
                    <a:schemeClr val="bg1"/>
                  </a:solidFill>
                  <a:latin typeface="微软雅黑" panose="020B0503020204020204" pitchFamily="34" charset="-122"/>
                  <a:ea typeface="微软雅黑" panose="020B0503020204020204" pitchFamily="34" charset="-122"/>
                </a:rPr>
                <a:t>03</a:t>
              </a:r>
              <a:endParaRPr lang="zh-CN" altLang="en-US" sz="16600" b="1" dirty="0">
                <a:solidFill>
                  <a:schemeClr val="bg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6672263" y="2708275"/>
            <a:ext cx="5289550" cy="1368425"/>
            <a:chOff x="6672263" y="2708275"/>
            <a:chExt cx="5289550" cy="1368425"/>
          </a:xfrm>
        </p:grpSpPr>
        <p:grpSp>
          <p:nvGrpSpPr>
            <p:cNvPr id="13" name="组合 2"/>
            <p:cNvGrpSpPr>
              <a:grpSpLocks/>
            </p:cNvGrpSpPr>
            <p:nvPr/>
          </p:nvGrpSpPr>
          <p:grpSpPr bwMode="auto">
            <a:xfrm>
              <a:off x="6888163" y="3098800"/>
              <a:ext cx="4900564" cy="646331"/>
              <a:chOff x="322440" y="4184903"/>
              <a:chExt cx="4900847" cy="646549"/>
            </a:xfrm>
          </p:grpSpPr>
          <p:sp>
            <p:nvSpPr>
              <p:cNvPr id="14" name="文本框 13"/>
              <p:cNvSpPr txBox="1"/>
              <p:nvPr/>
            </p:nvSpPr>
            <p:spPr>
              <a:xfrm>
                <a:off x="1198791" y="4184903"/>
                <a:ext cx="4024496" cy="646549"/>
              </a:xfrm>
              <a:prstGeom prst="rect">
                <a:avLst/>
              </a:prstGeom>
              <a:noFill/>
            </p:spPr>
            <p:txBody>
              <a:bodyPr wrap="square">
                <a:spAutoFit/>
              </a:bodyPr>
              <a:lstStyle/>
              <a:p>
                <a:pPr fontAlgn="base">
                  <a:spcBef>
                    <a:spcPct val="0"/>
                  </a:spcBef>
                  <a:spcAft>
                    <a:spcPct val="0"/>
                  </a:spcAft>
                  <a:defRPr/>
                </a:pPr>
                <a:r>
                  <a:rPr lang="zh-CN" altLang="en-US" sz="3600" b="1" dirty="0">
                    <a:solidFill>
                      <a:prstClr val="black">
                        <a:lumMod val="65000"/>
                        <a:lumOff val="35000"/>
                      </a:prstClr>
                    </a:solidFill>
                    <a:latin typeface="微软雅黑" panose="020B0503020204020204" pitchFamily="34" charset="-122"/>
                    <a:ea typeface="微软雅黑" panose="020B0503020204020204" pitchFamily="34" charset="-122"/>
                  </a:rPr>
                  <a:t>产品介绍</a:t>
                </a:r>
              </a:p>
            </p:txBody>
          </p:sp>
          <p:grpSp>
            <p:nvGrpSpPr>
              <p:cNvPr id="15" name="组合 4"/>
              <p:cNvGrpSpPr>
                <a:grpSpLocks/>
              </p:cNvGrpSpPr>
              <p:nvPr/>
            </p:nvGrpSpPr>
            <p:grpSpPr bwMode="auto">
              <a:xfrm>
                <a:off x="322440" y="4202901"/>
                <a:ext cx="658251" cy="610334"/>
                <a:chOff x="2680724" y="3950006"/>
                <a:chExt cx="863174" cy="800339"/>
              </a:xfrm>
            </p:grpSpPr>
            <p:sp>
              <p:nvSpPr>
                <p:cNvPr id="16" name="任意多边形 15"/>
                <p:cNvSpPr/>
                <p:nvPr/>
              </p:nvSpPr>
              <p:spPr>
                <a:xfrm>
                  <a:off x="2711951" y="3949312"/>
                  <a:ext cx="832733" cy="801728"/>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0E35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600">
                    <a:solidFill>
                      <a:prstClr val="white"/>
                    </a:solidFill>
                  </a:endParaRPr>
                </a:p>
              </p:txBody>
            </p:sp>
            <p:sp>
              <p:nvSpPr>
                <p:cNvPr id="17" name="任意多边形 16"/>
                <p:cNvSpPr/>
                <p:nvPr/>
              </p:nvSpPr>
              <p:spPr>
                <a:xfrm>
                  <a:off x="2680724" y="3959723"/>
                  <a:ext cx="863960" cy="699691"/>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8FB3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600">
                    <a:solidFill>
                      <a:prstClr val="white"/>
                    </a:solidFill>
                  </a:endParaRPr>
                </a:p>
              </p:txBody>
            </p:sp>
          </p:grpSp>
        </p:grpSp>
        <p:sp>
          <p:nvSpPr>
            <p:cNvPr id="18" name="图文框 17"/>
            <p:cNvSpPr/>
            <p:nvPr/>
          </p:nvSpPr>
          <p:spPr>
            <a:xfrm>
              <a:off x="6672263" y="2708275"/>
              <a:ext cx="5289550" cy="1368425"/>
            </a:xfrm>
            <a:prstGeom prst="frame">
              <a:avLst>
                <a:gd name="adj1" fmla="val 1900"/>
              </a:avLst>
            </a:prstGeom>
            <a:gradFill>
              <a:gsLst>
                <a:gs pos="25000">
                  <a:srgbClr val="00D5B5"/>
                </a:gs>
                <a:gs pos="0">
                  <a:srgbClr val="F47508"/>
                </a:gs>
                <a:gs pos="49000">
                  <a:srgbClr val="F47508"/>
                </a:gs>
                <a:gs pos="72000">
                  <a:srgbClr val="0089AB"/>
                </a:gs>
                <a:gs pos="94000">
                  <a:srgbClr val="FEA300"/>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black"/>
                </a:solidFill>
              </a:endParaRPr>
            </a:p>
          </p:txBody>
        </p:sp>
      </p:grpSp>
    </p:spTree>
    <p:extLst>
      <p:ext uri="{BB962C8B-B14F-4D97-AF65-F5344CB8AC3E}">
        <p14:creationId xmlns:p14="http://schemas.microsoft.com/office/powerpoint/2010/main" val="2145590499"/>
      </p:ext>
    </p:extLst>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750" fill="hold"/>
                                        <p:tgtEl>
                                          <p:spTgt spid="7"/>
                                        </p:tgtEl>
                                        <p:attrNameLst>
                                          <p:attrName>ppt_w</p:attrName>
                                        </p:attrNameLst>
                                      </p:cBhvr>
                                      <p:tavLst>
                                        <p:tav tm="0">
                                          <p:val>
                                            <p:fltVal val="0"/>
                                          </p:val>
                                        </p:tav>
                                        <p:tav tm="100000">
                                          <p:val>
                                            <p:strVal val="#ppt_w"/>
                                          </p:val>
                                        </p:tav>
                                      </p:tavLst>
                                    </p:anim>
                                    <p:anim calcmode="lin" valueType="num">
                                      <p:cBhvr>
                                        <p:cTn id="8" dur="1750" fill="hold"/>
                                        <p:tgtEl>
                                          <p:spTgt spid="7"/>
                                        </p:tgtEl>
                                        <p:attrNameLst>
                                          <p:attrName>ppt_h</p:attrName>
                                        </p:attrNameLst>
                                      </p:cBhvr>
                                      <p:tavLst>
                                        <p:tav tm="0">
                                          <p:val>
                                            <p:fltVal val="0"/>
                                          </p:val>
                                        </p:tav>
                                        <p:tav tm="100000">
                                          <p:val>
                                            <p:strVal val="#ppt_h"/>
                                          </p:val>
                                        </p:tav>
                                      </p:tavLst>
                                    </p:anim>
                                    <p:anim calcmode="lin" valueType="num">
                                      <p:cBhvr>
                                        <p:cTn id="9" dur="1750" fill="hold"/>
                                        <p:tgtEl>
                                          <p:spTgt spid="7"/>
                                        </p:tgtEl>
                                        <p:attrNameLst>
                                          <p:attrName>style.rotation</p:attrName>
                                        </p:attrNameLst>
                                      </p:cBhvr>
                                      <p:tavLst>
                                        <p:tav tm="0">
                                          <p:val>
                                            <p:fltVal val="360"/>
                                          </p:val>
                                        </p:tav>
                                        <p:tav tm="100000">
                                          <p:val>
                                            <p:fltVal val="0"/>
                                          </p:val>
                                        </p:tav>
                                      </p:tavLst>
                                    </p:anim>
                                    <p:animEffect transition="in" filter="fade">
                                      <p:cBhvr>
                                        <p:cTn id="10" dur="1750"/>
                                        <p:tgtEl>
                                          <p:spTgt spid="7"/>
                                        </p:tgtEl>
                                      </p:cBhvr>
                                    </p:animEffect>
                                  </p:childTnLst>
                                </p:cTn>
                              </p:par>
                            </p:childTnLst>
                          </p:cTn>
                        </p:par>
                        <p:par>
                          <p:cTn id="11" fill="hold">
                            <p:stCondLst>
                              <p:cond delay="1750"/>
                            </p:stCondLst>
                            <p:childTnLst>
                              <p:par>
                                <p:cTn id="12" presetID="2" presetClass="entr" presetSubtype="2"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1+#ppt_w/2"/>
                                          </p:val>
                                        </p:tav>
                                        <p:tav tm="100000">
                                          <p:val>
                                            <p:strVal val="#ppt_x"/>
                                          </p:val>
                                        </p:tav>
                                      </p:tavLst>
                                    </p:anim>
                                    <p:anim calcmode="lin" valueType="num">
                                      <p:cBhvr additive="base">
                                        <p:cTn id="15"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3.1 </a:t>
            </a:r>
            <a:r>
              <a:rPr lang="zh-CN" altLang="en-US" sz="2800" b="1" dirty="0">
                <a:solidFill>
                  <a:schemeClr val="bg1"/>
                </a:solidFill>
                <a:latin typeface="微软雅黑" panose="020B0503020204020204" pitchFamily="34" charset="-122"/>
                <a:ea typeface="微软雅黑" panose="020B0503020204020204" pitchFamily="34" charset="-122"/>
              </a:rPr>
              <a:t>产品功能</a:t>
            </a:r>
          </a:p>
        </p:txBody>
      </p:sp>
      <p:sp>
        <p:nvSpPr>
          <p:cNvPr id="4" name="모서리가 둥근 직사각형 17"/>
          <p:cNvSpPr/>
          <p:nvPr/>
        </p:nvSpPr>
        <p:spPr>
          <a:xfrm>
            <a:off x="2238089" y="1990186"/>
            <a:ext cx="3840426" cy="1721733"/>
          </a:xfrm>
          <a:prstGeom prst="roundRect">
            <a:avLst>
              <a:gd name="adj" fmla="val 7355"/>
            </a:avLst>
          </a:prstGeom>
          <a:solidFill>
            <a:srgbClr val="504F43"/>
          </a:solidFill>
          <a:ln w="44450" cap="flat" cmpd="sng" algn="ctr">
            <a:noFill/>
            <a:prstDash val="solid"/>
          </a:ln>
          <a:effectLst/>
        </p:spPr>
        <p:txBody>
          <a:bodyPr anchor="ctr"/>
          <a:lstStyle/>
          <a:p>
            <a:pPr algn="ctr" fontAlgn="base">
              <a:spcBef>
                <a:spcPct val="0"/>
              </a:spcBef>
              <a:spcAft>
                <a:spcPct val="0"/>
              </a:spcAft>
            </a:pPr>
            <a:r>
              <a:rPr kumimoji="1" lang="en-US" altLang="ko-KR" kern="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 </a:t>
            </a:r>
            <a:endParaRPr kumimoji="1" lang="ko-KR" altLang="en-US" kern="0" dirty="0">
              <a:solidFill>
                <a:srgbClr val="FFFFFF"/>
              </a:solidFill>
              <a:latin typeface="Arial" panose="020B0604020202020204" pitchFamily="34" charset="0"/>
              <a:cs typeface="+mn-ea"/>
              <a:sym typeface="Arial" panose="020B0604020202020204" pitchFamily="34" charset="0"/>
            </a:endParaRPr>
          </a:p>
        </p:txBody>
      </p:sp>
      <p:sp>
        <p:nvSpPr>
          <p:cNvPr id="5" name="모서리가 둥근 직사각형 18"/>
          <p:cNvSpPr/>
          <p:nvPr/>
        </p:nvSpPr>
        <p:spPr>
          <a:xfrm>
            <a:off x="6215312" y="1990186"/>
            <a:ext cx="3838754" cy="1721733"/>
          </a:xfrm>
          <a:prstGeom prst="roundRect">
            <a:avLst>
              <a:gd name="adj" fmla="val 5360"/>
            </a:avLst>
          </a:prstGeom>
          <a:solidFill>
            <a:srgbClr val="03715B"/>
          </a:solidFill>
          <a:ln w="44450" cap="flat" cmpd="sng" algn="ctr">
            <a:noFill/>
            <a:prstDash val="solid"/>
          </a:ln>
          <a:effectLst/>
        </p:spPr>
        <p:txBody>
          <a:bodyPr anchor="ctr"/>
          <a:lstStyle/>
          <a:p>
            <a:pPr algn="ctr" fontAlgn="base">
              <a:spcBef>
                <a:spcPct val="0"/>
              </a:spcBef>
              <a:spcAft>
                <a:spcPct val="0"/>
              </a:spcAft>
            </a:pPr>
            <a:endParaRPr kumimoji="1" lang="ko-KR" altLang="en-US" kern="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모서리가 둥근 직사각형 19"/>
          <p:cNvSpPr/>
          <p:nvPr/>
        </p:nvSpPr>
        <p:spPr>
          <a:xfrm>
            <a:off x="2238089" y="3849098"/>
            <a:ext cx="3840426" cy="1721733"/>
          </a:xfrm>
          <a:prstGeom prst="roundRect">
            <a:avLst>
              <a:gd name="adj" fmla="val 6690"/>
            </a:avLst>
          </a:prstGeom>
          <a:solidFill>
            <a:srgbClr val="03715B"/>
          </a:solidFill>
          <a:ln w="44450" cap="flat" cmpd="sng" algn="ctr">
            <a:noFill/>
            <a:prstDash val="solid"/>
          </a:ln>
          <a:effectLst/>
        </p:spPr>
        <p:txBody>
          <a:bodyPr anchor="ctr"/>
          <a:lstStyle/>
          <a:p>
            <a:pPr algn="ctr" fontAlgn="base">
              <a:spcBef>
                <a:spcPct val="0"/>
              </a:spcBef>
              <a:spcAft>
                <a:spcPct val="0"/>
              </a:spcAft>
            </a:pPr>
            <a:endParaRPr kumimoji="1" lang="ko-KR" altLang="en-US" kern="0">
              <a:solidFill>
                <a:prstClr val="white"/>
              </a:solidFill>
              <a:latin typeface="Arial" panose="020B0604020202020204" pitchFamily="34" charset="0"/>
              <a:cs typeface="+mn-ea"/>
              <a:sym typeface="Arial" panose="020B0604020202020204" pitchFamily="34" charset="0"/>
            </a:endParaRPr>
          </a:p>
        </p:txBody>
      </p:sp>
      <p:sp>
        <p:nvSpPr>
          <p:cNvPr id="7" name="모서리가 둥근 직사각형 20"/>
          <p:cNvSpPr/>
          <p:nvPr/>
        </p:nvSpPr>
        <p:spPr>
          <a:xfrm>
            <a:off x="6215312" y="3849098"/>
            <a:ext cx="3838754" cy="1721733"/>
          </a:xfrm>
          <a:prstGeom prst="roundRect">
            <a:avLst>
              <a:gd name="adj" fmla="val 10016"/>
            </a:avLst>
          </a:prstGeom>
          <a:solidFill>
            <a:srgbClr val="504F43"/>
          </a:solidFill>
          <a:ln w="44450" cap="flat" cmpd="sng" algn="ctr">
            <a:noFill/>
            <a:prstDash val="solid"/>
          </a:ln>
          <a:effectLst/>
        </p:spPr>
        <p:txBody>
          <a:bodyPr anchor="ctr"/>
          <a:lstStyle/>
          <a:p>
            <a:pPr algn="ctr" fontAlgn="base">
              <a:spcBef>
                <a:spcPct val="0"/>
              </a:spcBef>
              <a:spcAft>
                <a:spcPct val="0"/>
              </a:spcAft>
            </a:pPr>
            <a:endParaRPr kumimoji="1" lang="ko-KR" altLang="en-US" kern="0">
              <a:solidFill>
                <a:prstClr val="white"/>
              </a:solidFill>
              <a:latin typeface="Arial" panose="020B0604020202020204" pitchFamily="34" charset="0"/>
              <a:cs typeface="+mn-ea"/>
              <a:sym typeface="Arial" panose="020B0604020202020204" pitchFamily="34" charset="0"/>
            </a:endParaRPr>
          </a:p>
        </p:txBody>
      </p:sp>
      <p:sp>
        <p:nvSpPr>
          <p:cNvPr id="8" name="모서리가 둥근 직사각형 21"/>
          <p:cNvSpPr/>
          <p:nvPr/>
        </p:nvSpPr>
        <p:spPr>
          <a:xfrm>
            <a:off x="2301277" y="1803278"/>
            <a:ext cx="3689541" cy="1908641"/>
          </a:xfrm>
          <a:prstGeom prst="roundRect">
            <a:avLst>
              <a:gd name="adj" fmla="val 16667"/>
            </a:avLst>
          </a:prstGeom>
        </p:spPr>
        <p:txBody>
          <a:bodyPr anchor="ctr"/>
          <a:lstStyle>
            <a:lvl1pPr eaLnBrk="0" hangingPunct="0">
              <a:defRPr kumimoji="1">
                <a:solidFill>
                  <a:schemeClr val="tx1"/>
                </a:solidFill>
                <a:latin typeface="Gulim" panose="020B0600000101010101" pitchFamily="34" charset="-127"/>
                <a:ea typeface="Gulim" panose="020B0600000101010101" pitchFamily="34" charset="-127"/>
              </a:defRPr>
            </a:lvl1pPr>
            <a:lvl2pPr marL="742950" indent="-285750" eaLnBrk="0" hangingPunct="0">
              <a:defRPr kumimoji="1">
                <a:solidFill>
                  <a:schemeClr val="tx1"/>
                </a:solidFill>
                <a:latin typeface="Gulim" panose="020B0600000101010101" pitchFamily="34" charset="-127"/>
                <a:ea typeface="Gulim" panose="020B0600000101010101" pitchFamily="34" charset="-127"/>
              </a:defRPr>
            </a:lvl2pPr>
            <a:lvl3pPr marL="1143000" indent="-228600" eaLnBrk="0" hangingPunct="0">
              <a:defRPr kumimoji="1">
                <a:solidFill>
                  <a:schemeClr val="tx1"/>
                </a:solidFill>
                <a:latin typeface="Gulim" panose="020B0600000101010101" pitchFamily="34" charset="-127"/>
                <a:ea typeface="Gulim" panose="020B0600000101010101" pitchFamily="34" charset="-127"/>
              </a:defRPr>
            </a:lvl3pPr>
            <a:lvl4pPr marL="1600200" indent="-228600" eaLnBrk="0" hangingPunct="0">
              <a:defRPr kumimoji="1">
                <a:solidFill>
                  <a:schemeClr val="tx1"/>
                </a:solidFill>
                <a:latin typeface="Gulim" panose="020B0600000101010101" pitchFamily="34" charset="-127"/>
                <a:ea typeface="Gulim" panose="020B0600000101010101" pitchFamily="34" charset="-127"/>
              </a:defRPr>
            </a:lvl4pPr>
            <a:lvl5pPr marL="2057400" indent="-228600" eaLnBrk="0" hangingPunct="0">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9pPr>
          </a:lstStyle>
          <a:p>
            <a:pPr algn="ctr" eaLnBrk="1" fontAlgn="base" hangingPunct="1">
              <a:spcBef>
                <a:spcPct val="0"/>
              </a:spcBef>
              <a:spcAft>
                <a:spcPct val="0"/>
              </a:spcAft>
              <a:defRPr/>
            </a:pPr>
            <a:endParaRPr lang="ko-KR" altLang="en-US" kern="0">
              <a:solidFill>
                <a:prstClr val="white"/>
              </a:solidFill>
              <a:latin typeface="Arial" panose="020B0604020202020204" pitchFamily="34" charset="0"/>
              <a:ea typeface="맑은 고딕" panose="020B0503020000020004" pitchFamily="34" charset="-127"/>
              <a:cs typeface="+mn-ea"/>
              <a:sym typeface="Arial" panose="020B0604020202020204" pitchFamily="34" charset="0"/>
            </a:endParaRPr>
          </a:p>
        </p:txBody>
      </p:sp>
      <p:sp>
        <p:nvSpPr>
          <p:cNvPr id="9" name="모서리가 둥근 직사각형 22"/>
          <p:cNvSpPr/>
          <p:nvPr/>
        </p:nvSpPr>
        <p:spPr>
          <a:xfrm>
            <a:off x="6403545" y="1803278"/>
            <a:ext cx="3689541" cy="1908641"/>
          </a:xfrm>
          <a:prstGeom prst="roundRect">
            <a:avLst>
              <a:gd name="adj" fmla="val 16667"/>
            </a:avLst>
          </a:prstGeom>
        </p:spPr>
        <p:txBody>
          <a:bodyPr anchor="ctr"/>
          <a:lstStyle>
            <a:lvl1pPr eaLnBrk="0" hangingPunct="0">
              <a:defRPr kumimoji="1">
                <a:solidFill>
                  <a:schemeClr val="tx1"/>
                </a:solidFill>
                <a:latin typeface="Gulim" panose="020B0600000101010101" pitchFamily="34" charset="-127"/>
                <a:ea typeface="Gulim" panose="020B0600000101010101" pitchFamily="34" charset="-127"/>
              </a:defRPr>
            </a:lvl1pPr>
            <a:lvl2pPr marL="742950" indent="-285750" eaLnBrk="0" hangingPunct="0">
              <a:defRPr kumimoji="1">
                <a:solidFill>
                  <a:schemeClr val="tx1"/>
                </a:solidFill>
                <a:latin typeface="Gulim" panose="020B0600000101010101" pitchFamily="34" charset="-127"/>
                <a:ea typeface="Gulim" panose="020B0600000101010101" pitchFamily="34" charset="-127"/>
              </a:defRPr>
            </a:lvl2pPr>
            <a:lvl3pPr marL="1143000" indent="-228600" eaLnBrk="0" hangingPunct="0">
              <a:defRPr kumimoji="1">
                <a:solidFill>
                  <a:schemeClr val="tx1"/>
                </a:solidFill>
                <a:latin typeface="Gulim" panose="020B0600000101010101" pitchFamily="34" charset="-127"/>
                <a:ea typeface="Gulim" panose="020B0600000101010101" pitchFamily="34" charset="-127"/>
              </a:defRPr>
            </a:lvl3pPr>
            <a:lvl4pPr marL="1600200" indent="-228600" eaLnBrk="0" hangingPunct="0">
              <a:defRPr kumimoji="1">
                <a:solidFill>
                  <a:schemeClr val="tx1"/>
                </a:solidFill>
                <a:latin typeface="Gulim" panose="020B0600000101010101" pitchFamily="34" charset="-127"/>
                <a:ea typeface="Gulim" panose="020B0600000101010101" pitchFamily="34" charset="-127"/>
              </a:defRPr>
            </a:lvl4pPr>
            <a:lvl5pPr marL="2057400" indent="-228600" eaLnBrk="0" hangingPunct="0">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9pPr>
          </a:lstStyle>
          <a:p>
            <a:pPr algn="ctr" eaLnBrk="1" fontAlgn="base" hangingPunct="1">
              <a:spcBef>
                <a:spcPct val="0"/>
              </a:spcBef>
              <a:spcAft>
                <a:spcPct val="0"/>
              </a:spcAft>
              <a:defRPr/>
            </a:pPr>
            <a:endParaRPr lang="ko-KR" altLang="en-US" kern="0">
              <a:solidFill>
                <a:prstClr val="white"/>
              </a:solidFill>
              <a:latin typeface="Arial" panose="020B0604020202020204" pitchFamily="34" charset="0"/>
              <a:ea typeface="맑은 고딕" panose="020B0503020000020004" pitchFamily="34" charset="-127"/>
              <a:cs typeface="+mn-ea"/>
              <a:sym typeface="Arial" panose="020B0604020202020204" pitchFamily="34" charset="0"/>
            </a:endParaRPr>
          </a:p>
        </p:txBody>
      </p:sp>
      <p:sp>
        <p:nvSpPr>
          <p:cNvPr id="10" name="모서리가 둥근 직사각형 23"/>
          <p:cNvSpPr/>
          <p:nvPr/>
        </p:nvSpPr>
        <p:spPr>
          <a:xfrm>
            <a:off x="2301277" y="3892179"/>
            <a:ext cx="3689541" cy="1908641"/>
          </a:xfrm>
          <a:prstGeom prst="roundRect">
            <a:avLst>
              <a:gd name="adj" fmla="val 16667"/>
            </a:avLst>
          </a:prstGeom>
        </p:spPr>
        <p:txBody>
          <a:bodyPr anchor="ctr"/>
          <a:lstStyle>
            <a:lvl1pPr eaLnBrk="0" hangingPunct="0">
              <a:defRPr kumimoji="1">
                <a:solidFill>
                  <a:schemeClr val="tx1"/>
                </a:solidFill>
                <a:latin typeface="Gulim" panose="020B0600000101010101" pitchFamily="34" charset="-127"/>
                <a:ea typeface="Gulim" panose="020B0600000101010101" pitchFamily="34" charset="-127"/>
              </a:defRPr>
            </a:lvl1pPr>
            <a:lvl2pPr marL="742950" indent="-285750" eaLnBrk="0" hangingPunct="0">
              <a:defRPr kumimoji="1">
                <a:solidFill>
                  <a:schemeClr val="tx1"/>
                </a:solidFill>
                <a:latin typeface="Gulim" panose="020B0600000101010101" pitchFamily="34" charset="-127"/>
                <a:ea typeface="Gulim" panose="020B0600000101010101" pitchFamily="34" charset="-127"/>
              </a:defRPr>
            </a:lvl2pPr>
            <a:lvl3pPr marL="1143000" indent="-228600" eaLnBrk="0" hangingPunct="0">
              <a:defRPr kumimoji="1">
                <a:solidFill>
                  <a:schemeClr val="tx1"/>
                </a:solidFill>
                <a:latin typeface="Gulim" panose="020B0600000101010101" pitchFamily="34" charset="-127"/>
                <a:ea typeface="Gulim" panose="020B0600000101010101" pitchFamily="34" charset="-127"/>
              </a:defRPr>
            </a:lvl3pPr>
            <a:lvl4pPr marL="1600200" indent="-228600" eaLnBrk="0" hangingPunct="0">
              <a:defRPr kumimoji="1">
                <a:solidFill>
                  <a:schemeClr val="tx1"/>
                </a:solidFill>
                <a:latin typeface="Gulim" panose="020B0600000101010101" pitchFamily="34" charset="-127"/>
                <a:ea typeface="Gulim" panose="020B0600000101010101" pitchFamily="34" charset="-127"/>
              </a:defRPr>
            </a:lvl4pPr>
            <a:lvl5pPr marL="2057400" indent="-228600" eaLnBrk="0" hangingPunct="0">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9pPr>
          </a:lstStyle>
          <a:p>
            <a:pPr algn="ctr" eaLnBrk="1" fontAlgn="base" hangingPunct="1">
              <a:spcBef>
                <a:spcPct val="0"/>
              </a:spcBef>
              <a:spcAft>
                <a:spcPct val="0"/>
              </a:spcAft>
              <a:defRPr/>
            </a:pPr>
            <a:endParaRPr lang="ko-KR" altLang="en-US" kern="0">
              <a:solidFill>
                <a:prstClr val="white"/>
              </a:solidFill>
              <a:latin typeface="Arial" panose="020B0604020202020204" pitchFamily="34" charset="0"/>
              <a:ea typeface="맑은 고딕" panose="020B0503020000020004" pitchFamily="34" charset="-127"/>
              <a:cs typeface="+mn-ea"/>
              <a:sym typeface="Arial" panose="020B0604020202020204" pitchFamily="34" charset="0"/>
            </a:endParaRPr>
          </a:p>
        </p:txBody>
      </p:sp>
      <p:sp>
        <p:nvSpPr>
          <p:cNvPr id="11" name="모서리가 둥근 직사각형 24"/>
          <p:cNvSpPr/>
          <p:nvPr/>
        </p:nvSpPr>
        <p:spPr>
          <a:xfrm>
            <a:off x="6403545" y="3892179"/>
            <a:ext cx="3689541" cy="1908641"/>
          </a:xfrm>
          <a:prstGeom prst="roundRect">
            <a:avLst>
              <a:gd name="adj" fmla="val 16667"/>
            </a:avLst>
          </a:prstGeom>
        </p:spPr>
        <p:txBody>
          <a:bodyPr anchor="ctr"/>
          <a:lstStyle>
            <a:lvl1pPr eaLnBrk="0" hangingPunct="0">
              <a:defRPr kumimoji="1">
                <a:solidFill>
                  <a:schemeClr val="tx1"/>
                </a:solidFill>
                <a:latin typeface="Gulim" panose="020B0600000101010101" pitchFamily="34" charset="-127"/>
                <a:ea typeface="Gulim" panose="020B0600000101010101" pitchFamily="34" charset="-127"/>
              </a:defRPr>
            </a:lvl1pPr>
            <a:lvl2pPr marL="742950" indent="-285750" eaLnBrk="0" hangingPunct="0">
              <a:defRPr kumimoji="1">
                <a:solidFill>
                  <a:schemeClr val="tx1"/>
                </a:solidFill>
                <a:latin typeface="Gulim" panose="020B0600000101010101" pitchFamily="34" charset="-127"/>
                <a:ea typeface="Gulim" panose="020B0600000101010101" pitchFamily="34" charset="-127"/>
              </a:defRPr>
            </a:lvl2pPr>
            <a:lvl3pPr marL="1143000" indent="-228600" eaLnBrk="0" hangingPunct="0">
              <a:defRPr kumimoji="1">
                <a:solidFill>
                  <a:schemeClr val="tx1"/>
                </a:solidFill>
                <a:latin typeface="Gulim" panose="020B0600000101010101" pitchFamily="34" charset="-127"/>
                <a:ea typeface="Gulim" panose="020B0600000101010101" pitchFamily="34" charset="-127"/>
              </a:defRPr>
            </a:lvl3pPr>
            <a:lvl4pPr marL="1600200" indent="-228600" eaLnBrk="0" hangingPunct="0">
              <a:defRPr kumimoji="1">
                <a:solidFill>
                  <a:schemeClr val="tx1"/>
                </a:solidFill>
                <a:latin typeface="Gulim" panose="020B0600000101010101" pitchFamily="34" charset="-127"/>
                <a:ea typeface="Gulim" panose="020B0600000101010101" pitchFamily="34" charset="-127"/>
              </a:defRPr>
            </a:lvl4pPr>
            <a:lvl5pPr marL="2057400" indent="-228600" eaLnBrk="0" hangingPunct="0">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9pPr>
          </a:lstStyle>
          <a:p>
            <a:pPr algn="ctr" eaLnBrk="1" fontAlgn="base" hangingPunct="1">
              <a:spcBef>
                <a:spcPct val="0"/>
              </a:spcBef>
              <a:spcAft>
                <a:spcPct val="0"/>
              </a:spcAft>
              <a:defRPr/>
            </a:pPr>
            <a:endParaRPr lang="ko-KR" altLang="en-US" kern="0">
              <a:solidFill>
                <a:prstClr val="white"/>
              </a:solidFill>
              <a:latin typeface="Arial" panose="020B0604020202020204" pitchFamily="34" charset="0"/>
              <a:ea typeface="맑은 고딕" panose="020B0503020000020004" pitchFamily="34" charset="-127"/>
              <a:cs typeface="+mn-ea"/>
              <a:sym typeface="Arial" panose="020B0604020202020204" pitchFamily="34" charset="0"/>
            </a:endParaRPr>
          </a:p>
        </p:txBody>
      </p:sp>
      <p:sp>
        <p:nvSpPr>
          <p:cNvPr id="14" name="타원 25@|1FFC:0|FBC:0|LFC:16777215|LBC:16777215"/>
          <p:cNvSpPr/>
          <p:nvPr/>
        </p:nvSpPr>
        <p:spPr>
          <a:xfrm>
            <a:off x="5056745" y="2566057"/>
            <a:ext cx="2239290" cy="2239291"/>
          </a:xfrm>
          <a:prstGeom prst="ellipse">
            <a:avLst/>
          </a:prstGeom>
          <a:solidFill>
            <a:srgbClr val="FFFFFF"/>
          </a:solidFill>
          <a:ln w="44450" cap="flat" cmpd="sng" algn="ctr">
            <a:noFill/>
            <a:prstDash val="solid"/>
          </a:ln>
          <a:effectLst/>
        </p:spPr>
        <p:txBody>
          <a:bodyPr anchor="ctr"/>
          <a:lstStyle/>
          <a:p>
            <a:pPr algn="ctr" fontAlgn="base">
              <a:spcBef>
                <a:spcPct val="0"/>
              </a:spcBef>
              <a:spcAft>
                <a:spcPct val="0"/>
              </a:spcAft>
            </a:pPr>
            <a:endParaRPr kumimoji="1" lang="ko-KR" altLang="en-US" kern="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원호 27@|1FFC:0|FBC:0|LFC:12566463|LBC:16777215"/>
          <p:cNvSpPr/>
          <p:nvPr/>
        </p:nvSpPr>
        <p:spPr>
          <a:xfrm>
            <a:off x="5281239" y="2776972"/>
            <a:ext cx="1807300" cy="1807299"/>
          </a:xfrm>
          <a:prstGeom prst="arc">
            <a:avLst>
              <a:gd name="adj1" fmla="val 16200000"/>
              <a:gd name="adj2" fmla="val 12086864"/>
            </a:avLst>
          </a:prstGeom>
          <a:noFill/>
          <a:ln w="63500" cap="flat" cmpd="sng" algn="ctr">
            <a:solidFill>
              <a:srgbClr val="ADBACA"/>
            </a:solidFill>
            <a:prstDash val="solid"/>
            <a:tailEnd type="triangle" w="lg" len="lg"/>
          </a:ln>
          <a:effectLst/>
        </p:spPr>
        <p:txBody>
          <a:bodyPr anchor="ctr"/>
          <a:lstStyle>
            <a:lvl1pPr eaLnBrk="0" hangingPunct="0">
              <a:defRPr kumimoji="1">
                <a:solidFill>
                  <a:schemeClr val="tx1"/>
                </a:solidFill>
                <a:latin typeface="Gulim" panose="020B0600000101010101" pitchFamily="34" charset="-127"/>
                <a:ea typeface="Gulim" panose="020B0600000101010101" pitchFamily="34" charset="-127"/>
              </a:defRPr>
            </a:lvl1pPr>
            <a:lvl2pPr marL="742950" indent="-285750" eaLnBrk="0" hangingPunct="0">
              <a:defRPr kumimoji="1">
                <a:solidFill>
                  <a:schemeClr val="tx1"/>
                </a:solidFill>
                <a:latin typeface="Gulim" panose="020B0600000101010101" pitchFamily="34" charset="-127"/>
                <a:ea typeface="Gulim" panose="020B0600000101010101" pitchFamily="34" charset="-127"/>
              </a:defRPr>
            </a:lvl2pPr>
            <a:lvl3pPr marL="1143000" indent="-228600" eaLnBrk="0" hangingPunct="0">
              <a:defRPr kumimoji="1">
                <a:solidFill>
                  <a:schemeClr val="tx1"/>
                </a:solidFill>
                <a:latin typeface="Gulim" panose="020B0600000101010101" pitchFamily="34" charset="-127"/>
                <a:ea typeface="Gulim" panose="020B0600000101010101" pitchFamily="34" charset="-127"/>
              </a:defRPr>
            </a:lvl3pPr>
            <a:lvl4pPr marL="1600200" indent="-228600" eaLnBrk="0" hangingPunct="0">
              <a:defRPr kumimoji="1">
                <a:solidFill>
                  <a:schemeClr val="tx1"/>
                </a:solidFill>
                <a:latin typeface="Gulim" panose="020B0600000101010101" pitchFamily="34" charset="-127"/>
                <a:ea typeface="Gulim" panose="020B0600000101010101" pitchFamily="34" charset="-127"/>
              </a:defRPr>
            </a:lvl4pPr>
            <a:lvl5pPr marL="2057400" indent="-228600" eaLnBrk="0" hangingPunct="0">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9pPr>
          </a:lstStyle>
          <a:p>
            <a:pPr algn="ctr" eaLnBrk="1" fontAlgn="base" latinLnBrk="1" hangingPunct="1">
              <a:spcBef>
                <a:spcPct val="0"/>
              </a:spcBef>
              <a:spcAft>
                <a:spcPct val="0"/>
              </a:spcAft>
              <a:defRPr/>
            </a:pPr>
            <a:endParaRPr lang="ko-KR" altLang="en-US" kern="0">
              <a:solidFill>
                <a:prstClr val="white"/>
              </a:solidFill>
              <a:latin typeface="Arial" panose="020B0604020202020204" pitchFamily="34" charset="0"/>
              <a:ea typeface="맑은 고딕" panose="020B0503020000020004" pitchFamily="34" charset="-127"/>
              <a:cs typeface="+mn-ea"/>
              <a:sym typeface="Arial" panose="020B0604020202020204" pitchFamily="34" charset="0"/>
            </a:endParaRPr>
          </a:p>
        </p:txBody>
      </p:sp>
      <p:sp>
        <p:nvSpPr>
          <p:cNvPr id="16" name="Freeform 252"/>
          <p:cNvSpPr>
            <a:spLocks noEditPoints="1"/>
          </p:cNvSpPr>
          <p:nvPr/>
        </p:nvSpPr>
        <p:spPr bwMode="auto">
          <a:xfrm>
            <a:off x="5643189" y="3220585"/>
            <a:ext cx="1036829" cy="982668"/>
          </a:xfrm>
          <a:custGeom>
            <a:avLst/>
            <a:gdLst>
              <a:gd name="T0" fmla="*/ 294 w 301"/>
              <a:gd name="T1" fmla="*/ 107 h 285"/>
              <a:gd name="T2" fmla="*/ 137 w 301"/>
              <a:gd name="T3" fmla="*/ 9 h 285"/>
              <a:gd name="T4" fmla="*/ 7 w 301"/>
              <a:gd name="T5" fmla="*/ 139 h 285"/>
              <a:gd name="T6" fmla="*/ 64 w 301"/>
              <a:gd name="T7" fmla="*/ 218 h 285"/>
              <a:gd name="T8" fmla="*/ 36 w 301"/>
              <a:gd name="T9" fmla="*/ 268 h 285"/>
              <a:gd name="T10" fmla="*/ 122 w 301"/>
              <a:gd name="T11" fmla="*/ 237 h 285"/>
              <a:gd name="T12" fmla="*/ 164 w 301"/>
              <a:gd name="T13" fmla="*/ 237 h 285"/>
              <a:gd name="T14" fmla="*/ 294 w 301"/>
              <a:gd name="T15" fmla="*/ 107 h 285"/>
              <a:gd name="T16" fmla="*/ 80 w 301"/>
              <a:gd name="T17" fmla="*/ 143 h 285"/>
              <a:gd name="T18" fmla="*/ 60 w 301"/>
              <a:gd name="T19" fmla="*/ 123 h 285"/>
              <a:gd name="T20" fmla="*/ 80 w 301"/>
              <a:gd name="T21" fmla="*/ 103 h 285"/>
              <a:gd name="T22" fmla="*/ 100 w 301"/>
              <a:gd name="T23" fmla="*/ 123 h 285"/>
              <a:gd name="T24" fmla="*/ 80 w 301"/>
              <a:gd name="T25" fmla="*/ 143 h 285"/>
              <a:gd name="T26" fmla="*/ 151 w 301"/>
              <a:gd name="T27" fmla="*/ 143 h 285"/>
              <a:gd name="T28" fmla="*/ 131 w 301"/>
              <a:gd name="T29" fmla="*/ 123 h 285"/>
              <a:gd name="T30" fmla="*/ 151 w 301"/>
              <a:gd name="T31" fmla="*/ 103 h 285"/>
              <a:gd name="T32" fmla="*/ 172 w 301"/>
              <a:gd name="T33" fmla="*/ 123 h 285"/>
              <a:gd name="T34" fmla="*/ 151 w 301"/>
              <a:gd name="T35" fmla="*/ 143 h 285"/>
              <a:gd name="T36" fmla="*/ 223 w 301"/>
              <a:gd name="T37" fmla="*/ 143 h 285"/>
              <a:gd name="T38" fmla="*/ 203 w 301"/>
              <a:gd name="T39" fmla="*/ 123 h 285"/>
              <a:gd name="T40" fmla="*/ 223 w 301"/>
              <a:gd name="T41" fmla="*/ 103 h 285"/>
              <a:gd name="T42" fmla="*/ 243 w 301"/>
              <a:gd name="T43" fmla="*/ 123 h 285"/>
              <a:gd name="T44" fmla="*/ 223 w 301"/>
              <a:gd name="T45" fmla="*/ 1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1" h="285">
                <a:moveTo>
                  <a:pt x="294" y="107"/>
                </a:moveTo>
                <a:cubicBezTo>
                  <a:pt x="286" y="44"/>
                  <a:pt x="216" y="0"/>
                  <a:pt x="137" y="9"/>
                </a:cubicBezTo>
                <a:cubicBezTo>
                  <a:pt x="58" y="18"/>
                  <a:pt x="0" y="76"/>
                  <a:pt x="7" y="139"/>
                </a:cubicBezTo>
                <a:cubicBezTo>
                  <a:pt x="11" y="172"/>
                  <a:pt x="33" y="200"/>
                  <a:pt x="64" y="218"/>
                </a:cubicBezTo>
                <a:cubicBezTo>
                  <a:pt x="65" y="232"/>
                  <a:pt x="60" y="250"/>
                  <a:pt x="36" y="268"/>
                </a:cubicBezTo>
                <a:cubicBezTo>
                  <a:pt x="26" y="275"/>
                  <a:pt x="76" y="285"/>
                  <a:pt x="122" y="237"/>
                </a:cubicBezTo>
                <a:cubicBezTo>
                  <a:pt x="136" y="238"/>
                  <a:pt x="150" y="239"/>
                  <a:pt x="164" y="237"/>
                </a:cubicBezTo>
                <a:cubicBezTo>
                  <a:pt x="243" y="228"/>
                  <a:pt x="301" y="170"/>
                  <a:pt x="294" y="107"/>
                </a:cubicBezTo>
                <a:close/>
                <a:moveTo>
                  <a:pt x="80" y="143"/>
                </a:moveTo>
                <a:cubicBezTo>
                  <a:pt x="69" y="143"/>
                  <a:pt x="60" y="134"/>
                  <a:pt x="60" y="123"/>
                </a:cubicBezTo>
                <a:cubicBezTo>
                  <a:pt x="60" y="112"/>
                  <a:pt x="69" y="103"/>
                  <a:pt x="80" y="103"/>
                </a:cubicBezTo>
                <a:cubicBezTo>
                  <a:pt x="91" y="103"/>
                  <a:pt x="100" y="112"/>
                  <a:pt x="100" y="123"/>
                </a:cubicBezTo>
                <a:cubicBezTo>
                  <a:pt x="100" y="134"/>
                  <a:pt x="91" y="143"/>
                  <a:pt x="80" y="143"/>
                </a:cubicBezTo>
                <a:close/>
                <a:moveTo>
                  <a:pt x="151" y="143"/>
                </a:moveTo>
                <a:cubicBezTo>
                  <a:pt x="140" y="143"/>
                  <a:pt x="131" y="134"/>
                  <a:pt x="131" y="123"/>
                </a:cubicBezTo>
                <a:cubicBezTo>
                  <a:pt x="131" y="112"/>
                  <a:pt x="140" y="103"/>
                  <a:pt x="151" y="103"/>
                </a:cubicBezTo>
                <a:cubicBezTo>
                  <a:pt x="163" y="103"/>
                  <a:pt x="172" y="112"/>
                  <a:pt x="172" y="123"/>
                </a:cubicBezTo>
                <a:cubicBezTo>
                  <a:pt x="172" y="134"/>
                  <a:pt x="163" y="143"/>
                  <a:pt x="151" y="143"/>
                </a:cubicBezTo>
                <a:close/>
                <a:moveTo>
                  <a:pt x="223" y="143"/>
                </a:moveTo>
                <a:cubicBezTo>
                  <a:pt x="212" y="143"/>
                  <a:pt x="203" y="134"/>
                  <a:pt x="203" y="123"/>
                </a:cubicBezTo>
                <a:cubicBezTo>
                  <a:pt x="203" y="112"/>
                  <a:pt x="212" y="103"/>
                  <a:pt x="223" y="103"/>
                </a:cubicBezTo>
                <a:cubicBezTo>
                  <a:pt x="234" y="103"/>
                  <a:pt x="243" y="112"/>
                  <a:pt x="243" y="123"/>
                </a:cubicBezTo>
                <a:cubicBezTo>
                  <a:pt x="243" y="134"/>
                  <a:pt x="234" y="143"/>
                  <a:pt x="223" y="143"/>
                </a:cubicBezTo>
                <a:close/>
              </a:path>
            </a:pathLst>
          </a:custGeom>
          <a:solidFill>
            <a:srgbClr val="ADBACA"/>
          </a:solidFill>
          <a:ln>
            <a:noFill/>
          </a:ln>
        </p:spPr>
        <p:txBody>
          <a:bodyPr vert="horz" wrap="square" lIns="91440" tIns="45720" rIns="91440" bIns="45720" numCol="1" anchor="t" anchorCtr="0" compatLnSpc="1">
            <a:prstTxWarp prst="textNoShape">
              <a:avLst/>
            </a:prstTxWarp>
          </a:bodyPr>
          <a:lstStyle/>
          <a:p>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TextBox 13"/>
          <p:cNvSpPr txBox="1"/>
          <p:nvPr/>
        </p:nvSpPr>
        <p:spPr>
          <a:xfrm>
            <a:off x="2630238" y="2363188"/>
            <a:ext cx="1952995"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a:solidFill>
                  <a:srgbClr val="FFFFFF"/>
                </a:solidFill>
                <a:latin typeface="Arial" panose="020B0604020202020204" pitchFamily="34" charset="0"/>
                <a:ea typeface="微软雅黑" panose="020B0503020204020204" pitchFamily="34" charset="-122"/>
                <a:sym typeface="Arial" panose="020B0604020202020204" pitchFamily="34" charset="0"/>
              </a:rPr>
              <a:t>用户注册</a:t>
            </a:r>
            <a:endParaRPr lang="en-US" sz="1600" b="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TextBox 13"/>
          <p:cNvSpPr txBox="1"/>
          <p:nvPr/>
        </p:nvSpPr>
        <p:spPr>
          <a:xfrm>
            <a:off x="2634319" y="2677999"/>
            <a:ext cx="2333999" cy="738664"/>
          </a:xfrm>
          <a:prstGeom prst="rect">
            <a:avLst/>
          </a:prstGeom>
          <a:noFill/>
        </p:spPr>
        <p:txBody>
          <a:bodyPr wrap="square" lIns="0" tIns="0" rIns="0" bIns="0" rtlCol="0" anchor="t" anchorCtr="0">
            <a:spAutoFit/>
          </a:bodyPr>
          <a:lstStyle/>
          <a:p>
            <a:pPr defTabSz="1216817">
              <a:spcBef>
                <a:spcPct val="20000"/>
              </a:spcBef>
              <a:defRPr/>
            </a:pPr>
            <a:r>
              <a:rPr lang="zh-CN" altLang="en-US" sz="1200" dirty="0">
                <a:solidFill>
                  <a:srgbClr val="FFFFFF"/>
                </a:solidFill>
                <a:latin typeface="Arial" panose="020B0604020202020204" pitchFamily="34" charset="0"/>
                <a:ea typeface="微软雅黑" panose="020B0503020204020204" pitchFamily="34" charset="-122"/>
                <a:sym typeface="Arial" panose="020B0604020202020204" pitchFamily="34" charset="0"/>
              </a:rPr>
              <a:t>用户可以通过手机号或者第三方账号进行注册，注册后可以发布自家的农产品信息或者购买其他农民的农产品</a:t>
            </a:r>
            <a:endParaRPr lang="en-US" altLang="zh-CN" sz="12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TextBox 13"/>
          <p:cNvSpPr txBox="1"/>
          <p:nvPr/>
        </p:nvSpPr>
        <p:spPr>
          <a:xfrm>
            <a:off x="2609889" y="4214939"/>
            <a:ext cx="1952995"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a:solidFill>
                  <a:srgbClr val="FFFFFF"/>
                </a:solidFill>
                <a:latin typeface="Arial" panose="020B0604020202020204" pitchFamily="34" charset="0"/>
                <a:ea typeface="微软雅黑" panose="020B0503020204020204" pitchFamily="34" charset="-122"/>
                <a:sym typeface="Arial" panose="020B0604020202020204" pitchFamily="34" charset="0"/>
              </a:rPr>
              <a:t>购买农产品</a:t>
            </a:r>
            <a:endParaRPr lang="en-US" sz="1600" b="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TextBox 13"/>
          <p:cNvSpPr txBox="1"/>
          <p:nvPr/>
        </p:nvSpPr>
        <p:spPr>
          <a:xfrm>
            <a:off x="2613970" y="4529750"/>
            <a:ext cx="2646190" cy="738664"/>
          </a:xfrm>
          <a:prstGeom prst="rect">
            <a:avLst/>
          </a:prstGeom>
          <a:noFill/>
        </p:spPr>
        <p:txBody>
          <a:bodyPr wrap="square" lIns="0" tIns="0" rIns="0" bIns="0" rtlCol="0" anchor="t" anchorCtr="0">
            <a:spAutoFit/>
          </a:bodyPr>
          <a:lstStyle/>
          <a:p>
            <a:pPr defTabSz="1216817">
              <a:spcBef>
                <a:spcPct val="20000"/>
              </a:spcBef>
              <a:defRPr/>
            </a:pPr>
            <a:r>
              <a:rPr lang="zh-CN" altLang="en-US" sz="1200" dirty="0">
                <a:solidFill>
                  <a:srgbClr val="FFFFFF"/>
                </a:solidFill>
                <a:latin typeface="Arial" panose="020B0604020202020204" pitchFamily="34" charset="0"/>
                <a:ea typeface="微软雅黑" panose="020B0503020204020204" pitchFamily="34" charset="-122"/>
                <a:sym typeface="Arial" panose="020B0604020202020204" pitchFamily="34" charset="0"/>
              </a:rPr>
              <a:t>用户可以在</a:t>
            </a:r>
            <a:r>
              <a:rPr lang="en-US" altLang="zh-CN" sz="1200" dirty="0">
                <a:solidFill>
                  <a:srgbClr val="FFFFFF"/>
                </a:solidFill>
                <a:latin typeface="Arial" panose="020B0604020202020204" pitchFamily="34" charset="0"/>
                <a:ea typeface="微软雅黑" panose="020B0503020204020204" pitchFamily="34" charset="-122"/>
                <a:sym typeface="Arial" panose="020B0604020202020204" pitchFamily="34" charset="0"/>
              </a:rPr>
              <a:t>APP</a:t>
            </a:r>
            <a:r>
              <a:rPr lang="zh-CN" altLang="en-US" sz="1200" dirty="0">
                <a:solidFill>
                  <a:srgbClr val="FFFFFF"/>
                </a:solidFill>
                <a:latin typeface="Arial" panose="020B0604020202020204" pitchFamily="34" charset="0"/>
                <a:ea typeface="微软雅黑" panose="020B0503020204020204" pitchFamily="34" charset="-122"/>
                <a:sym typeface="Arial" panose="020B0604020202020204" pitchFamily="34" charset="0"/>
              </a:rPr>
              <a:t>上购买其他农民的农产品，实现互惠互利。农业知识交流：用户可以在</a:t>
            </a:r>
            <a:r>
              <a:rPr lang="en-US" altLang="zh-CN" sz="1200" dirty="0">
                <a:solidFill>
                  <a:srgbClr val="FFFFFF"/>
                </a:solidFill>
                <a:latin typeface="Arial" panose="020B0604020202020204" pitchFamily="34" charset="0"/>
                <a:ea typeface="微软雅黑" panose="020B0503020204020204" pitchFamily="34" charset="-122"/>
                <a:sym typeface="Arial" panose="020B0604020202020204" pitchFamily="34" charset="0"/>
              </a:rPr>
              <a:t>APP</a:t>
            </a:r>
            <a:r>
              <a:rPr lang="zh-CN" altLang="en-US" sz="1200" dirty="0">
                <a:solidFill>
                  <a:srgbClr val="FFFFFF"/>
                </a:solidFill>
                <a:latin typeface="Arial" panose="020B0604020202020204" pitchFamily="34" charset="0"/>
                <a:ea typeface="微软雅黑" panose="020B0503020204020204" pitchFamily="34" charset="-122"/>
                <a:sym typeface="Arial" panose="020B0604020202020204" pitchFamily="34" charset="0"/>
              </a:rPr>
              <a:t>上交流和分享农业知识和经验，帮助农民提高生产效率和质量</a:t>
            </a:r>
            <a:endParaRPr lang="en-US" altLang="zh-CN" sz="12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TextBox 13"/>
          <p:cNvSpPr txBox="1"/>
          <p:nvPr/>
        </p:nvSpPr>
        <p:spPr>
          <a:xfrm>
            <a:off x="7296035" y="2277672"/>
            <a:ext cx="1952995"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a:solidFill>
                  <a:srgbClr val="FFFFFF"/>
                </a:solidFill>
                <a:latin typeface="Arial" panose="020B0604020202020204" pitchFamily="34" charset="0"/>
                <a:ea typeface="微软雅黑" panose="020B0503020204020204" pitchFamily="34" charset="-122"/>
                <a:sym typeface="Arial" panose="020B0604020202020204" pitchFamily="34" charset="0"/>
              </a:rPr>
              <a:t>农产品展示</a:t>
            </a:r>
            <a:endParaRPr lang="en-US" sz="1600" b="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TextBox 13"/>
          <p:cNvSpPr txBox="1"/>
          <p:nvPr/>
        </p:nvSpPr>
        <p:spPr>
          <a:xfrm>
            <a:off x="7300116" y="2592483"/>
            <a:ext cx="2333999" cy="738664"/>
          </a:xfrm>
          <a:prstGeom prst="rect">
            <a:avLst/>
          </a:prstGeom>
          <a:noFill/>
        </p:spPr>
        <p:txBody>
          <a:bodyPr wrap="square" lIns="0" tIns="0" rIns="0" bIns="0" rtlCol="0" anchor="t" anchorCtr="0">
            <a:spAutoFit/>
          </a:bodyPr>
          <a:lstStyle/>
          <a:p>
            <a:pPr defTabSz="1216817">
              <a:spcBef>
                <a:spcPct val="20000"/>
              </a:spcBef>
              <a:defRPr/>
            </a:pPr>
            <a:r>
              <a:rPr lang="zh-CN" altLang="en-US" sz="1200" dirty="0">
                <a:solidFill>
                  <a:srgbClr val="FFFFFF"/>
                </a:solidFill>
                <a:latin typeface="Arial" panose="020B0604020202020204" pitchFamily="34" charset="0"/>
                <a:ea typeface="微软雅黑" panose="020B0503020204020204" pitchFamily="34" charset="-122"/>
                <a:sym typeface="Arial" panose="020B0604020202020204" pitchFamily="34" charset="0"/>
              </a:rPr>
              <a:t>用户可以在</a:t>
            </a:r>
            <a:r>
              <a:rPr lang="en-US" altLang="zh-CN" sz="1200" dirty="0">
                <a:solidFill>
                  <a:srgbClr val="FFFFFF"/>
                </a:solidFill>
                <a:latin typeface="Arial" panose="020B0604020202020204" pitchFamily="34" charset="0"/>
                <a:ea typeface="微软雅黑" panose="020B0503020204020204" pitchFamily="34" charset="-122"/>
                <a:sym typeface="Arial" panose="020B0604020202020204" pitchFamily="34" charset="0"/>
              </a:rPr>
              <a:t>APP</a:t>
            </a:r>
            <a:r>
              <a:rPr lang="zh-CN" altLang="en-US" sz="1200" dirty="0">
                <a:solidFill>
                  <a:srgbClr val="FFFFFF"/>
                </a:solidFill>
                <a:latin typeface="Arial" panose="020B0604020202020204" pitchFamily="34" charset="0"/>
                <a:ea typeface="微软雅黑" panose="020B0503020204020204" pitchFamily="34" charset="-122"/>
                <a:sym typeface="Arial" panose="020B0604020202020204" pitchFamily="34" charset="0"/>
              </a:rPr>
              <a:t>上展示自家的农产品信息，包括图片、价格、产地等信息，让其他用户可以更加直观地了解农产品的情况</a:t>
            </a:r>
            <a:endParaRPr lang="en-US" altLang="zh-CN" sz="12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TextBox 13"/>
          <p:cNvSpPr txBox="1"/>
          <p:nvPr/>
        </p:nvSpPr>
        <p:spPr>
          <a:xfrm>
            <a:off x="7313033" y="4338050"/>
            <a:ext cx="1952995"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a:solidFill>
                  <a:srgbClr val="FFFFFF"/>
                </a:solidFill>
                <a:latin typeface="Arial" panose="020B0604020202020204" pitchFamily="34" charset="0"/>
                <a:ea typeface="微软雅黑" panose="020B0503020204020204" pitchFamily="34" charset="-122"/>
                <a:sym typeface="Arial" panose="020B0604020202020204" pitchFamily="34" charset="0"/>
              </a:rPr>
              <a:t>社交功能</a:t>
            </a:r>
            <a:endParaRPr lang="en-US" sz="1600" b="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TextBox 13"/>
          <p:cNvSpPr txBox="1"/>
          <p:nvPr/>
        </p:nvSpPr>
        <p:spPr>
          <a:xfrm>
            <a:off x="7317114" y="4652861"/>
            <a:ext cx="2333999" cy="553998"/>
          </a:xfrm>
          <a:prstGeom prst="rect">
            <a:avLst/>
          </a:prstGeom>
          <a:noFill/>
        </p:spPr>
        <p:txBody>
          <a:bodyPr wrap="square" lIns="0" tIns="0" rIns="0" bIns="0" rtlCol="0" anchor="t" anchorCtr="0">
            <a:spAutoFit/>
          </a:bodyPr>
          <a:lstStyle/>
          <a:p>
            <a:pPr defTabSz="1216817">
              <a:spcBef>
                <a:spcPct val="20000"/>
              </a:spcBef>
              <a:defRPr/>
            </a:pPr>
            <a:r>
              <a:rPr lang="zh-CN" altLang="en-US" sz="1200" dirty="0">
                <a:solidFill>
                  <a:srgbClr val="FFFFFF"/>
                </a:solidFill>
                <a:latin typeface="Arial" panose="020B0604020202020204" pitchFamily="34" charset="0"/>
                <a:ea typeface="微软雅黑" panose="020B0503020204020204" pitchFamily="34" charset="-122"/>
                <a:sym typeface="Arial" panose="020B0604020202020204" pitchFamily="34" charset="0"/>
              </a:rPr>
              <a:t>用户可以在</a:t>
            </a:r>
            <a:r>
              <a:rPr lang="en-US" altLang="zh-CN" sz="1200" dirty="0">
                <a:solidFill>
                  <a:srgbClr val="FFFFFF"/>
                </a:solidFill>
                <a:latin typeface="Arial" panose="020B0604020202020204" pitchFamily="34" charset="0"/>
                <a:ea typeface="微软雅黑" panose="020B0503020204020204" pitchFamily="34" charset="-122"/>
                <a:sym typeface="Arial" panose="020B0604020202020204" pitchFamily="34" charset="0"/>
              </a:rPr>
              <a:t>APP</a:t>
            </a:r>
            <a:r>
              <a:rPr lang="zh-CN" altLang="en-US" sz="1200" dirty="0">
                <a:solidFill>
                  <a:srgbClr val="FFFFFF"/>
                </a:solidFill>
                <a:latin typeface="Arial" panose="020B0604020202020204" pitchFamily="34" charset="0"/>
                <a:ea typeface="微软雅黑" panose="020B0503020204020204" pitchFamily="34" charset="-122"/>
                <a:sym typeface="Arial" panose="020B0604020202020204" pitchFamily="34" charset="0"/>
              </a:rPr>
              <a:t>上建立社交关系，关注其他用户的动态，进行点赞和评论等互动</a:t>
            </a:r>
            <a:endParaRPr lang="en-US" altLang="zh-CN" sz="12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4150644760"/>
      </p:ext>
    </p:extLst>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500"/>
                                        <p:tgtEl>
                                          <p:spTgt spid="20"/>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left)">
                                      <p:cBhvr>
                                        <p:cTn id="23" dur="500"/>
                                        <p:tgtEl>
                                          <p:spTgt spid="21"/>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500"/>
                                        <p:tgtEl>
                                          <p:spTgt spid="22"/>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left)">
                                      <p:cBhvr>
                                        <p:cTn id="31" dur="500"/>
                                        <p:tgtEl>
                                          <p:spTgt spid="23"/>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ipe(left)">
                                      <p:cBhvr>
                                        <p:cTn id="3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P spid="23" grpId="0"/>
      <p:bldP spid="2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3.2 </a:t>
            </a:r>
            <a:r>
              <a:rPr lang="zh-CN" altLang="en-US" sz="2800" b="1" dirty="0">
                <a:solidFill>
                  <a:schemeClr val="bg1"/>
                </a:solidFill>
                <a:latin typeface="微软雅黑" panose="020B0503020204020204" pitchFamily="34" charset="-122"/>
                <a:ea typeface="微软雅黑" panose="020B0503020204020204" pitchFamily="34" charset="-122"/>
              </a:rPr>
              <a:t>产品特性</a:t>
            </a:r>
          </a:p>
        </p:txBody>
      </p:sp>
      <p:pic>
        <p:nvPicPr>
          <p:cNvPr id="4" name="图片 3"/>
          <p:cNvPicPr>
            <a:picLocks noChangeAspect="1"/>
          </p:cNvPicPr>
          <p:nvPr/>
        </p:nvPicPr>
        <p:blipFill rotWithShape="1">
          <a:blip r:embed="rId4"/>
          <a:srcRect t="11669" r="54757" b="12542"/>
          <a:stretch/>
        </p:blipFill>
        <p:spPr>
          <a:xfrm>
            <a:off x="760748" y="2167859"/>
            <a:ext cx="2648030" cy="3554126"/>
          </a:xfrm>
          <a:prstGeom prst="rect">
            <a:avLst/>
          </a:prstGeom>
        </p:spPr>
      </p:pic>
      <p:grpSp>
        <p:nvGrpSpPr>
          <p:cNvPr id="5" name="组合 4"/>
          <p:cNvGrpSpPr/>
          <p:nvPr/>
        </p:nvGrpSpPr>
        <p:grpSpPr>
          <a:xfrm>
            <a:off x="3712982" y="2167861"/>
            <a:ext cx="2453263" cy="3554124"/>
            <a:chOff x="3712982" y="2167861"/>
            <a:chExt cx="2453263" cy="3554124"/>
          </a:xfrm>
        </p:grpSpPr>
        <p:sp>
          <p:nvSpPr>
            <p:cNvPr id="6" name="Rectangle 8"/>
            <p:cNvSpPr/>
            <p:nvPr/>
          </p:nvSpPr>
          <p:spPr>
            <a:xfrm>
              <a:off x="3712982" y="2375733"/>
              <a:ext cx="2453263" cy="3346252"/>
            </a:xfrm>
            <a:prstGeom prst="rect">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0"/>
            </a:p>
          </p:txBody>
        </p:sp>
        <p:sp>
          <p:nvSpPr>
            <p:cNvPr id="7" name="Trapezoid 10@|1FFC:3506772|FBC:16777215|LFC:16777215|LBC:16777215"/>
            <p:cNvSpPr/>
            <p:nvPr/>
          </p:nvSpPr>
          <p:spPr>
            <a:xfrm>
              <a:off x="4191777" y="2168705"/>
              <a:ext cx="1495673" cy="207873"/>
            </a:xfrm>
            <a:prstGeom prst="trapezoid">
              <a:avLst>
                <a:gd name="adj" fmla="val 67927"/>
              </a:avLst>
            </a:prstGeom>
            <a:solidFill>
              <a:srgbClr val="024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0"/>
            </a:p>
          </p:txBody>
        </p:sp>
        <p:sp>
          <p:nvSpPr>
            <p:cNvPr id="8" name="Pentagon 9@|1FFC:4308095|FBC:16777215|LFC:16777215|LBC:16777215"/>
            <p:cNvSpPr/>
            <p:nvPr/>
          </p:nvSpPr>
          <p:spPr>
            <a:xfrm rot="5400000">
              <a:off x="4442828" y="2056237"/>
              <a:ext cx="993572" cy="1216819"/>
            </a:xfrm>
            <a:prstGeom prst="homePlate">
              <a:avLst>
                <a:gd name="adj" fmla="val 31720"/>
              </a:avLst>
            </a:prstGeom>
            <a:solidFill>
              <a:srgbClr val="03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0"/>
            </a:p>
          </p:txBody>
        </p:sp>
        <p:sp>
          <p:nvSpPr>
            <p:cNvPr id="9" name="Freeform 62"/>
            <p:cNvSpPr>
              <a:spLocks noChangeAspect="1" noEditPoints="1"/>
            </p:cNvSpPr>
            <p:nvPr/>
          </p:nvSpPr>
          <p:spPr bwMode="auto">
            <a:xfrm>
              <a:off x="4679207" y="2373145"/>
              <a:ext cx="520819" cy="524983"/>
            </a:xfrm>
            <a:custGeom>
              <a:avLst/>
              <a:gdLst/>
              <a:ahLst/>
              <a:cxnLst>
                <a:cxn ang="0">
                  <a:pos x="58" y="33"/>
                </a:cxn>
                <a:cxn ang="0">
                  <a:pos x="57" y="34"/>
                </a:cxn>
                <a:cxn ang="0">
                  <a:pos x="50" y="35"/>
                </a:cxn>
                <a:cxn ang="0">
                  <a:pos x="49" y="39"/>
                </a:cxn>
                <a:cxn ang="0">
                  <a:pos x="53" y="44"/>
                </a:cxn>
                <a:cxn ang="0">
                  <a:pos x="53" y="45"/>
                </a:cxn>
                <a:cxn ang="0">
                  <a:pos x="53" y="46"/>
                </a:cxn>
                <a:cxn ang="0">
                  <a:pos x="45" y="53"/>
                </a:cxn>
                <a:cxn ang="0">
                  <a:pos x="44" y="52"/>
                </a:cxn>
                <a:cxn ang="0">
                  <a:pos x="39" y="48"/>
                </a:cxn>
                <a:cxn ang="0">
                  <a:pos x="36" y="50"/>
                </a:cxn>
                <a:cxn ang="0">
                  <a:pos x="34" y="57"/>
                </a:cxn>
                <a:cxn ang="0">
                  <a:pos x="33" y="58"/>
                </a:cxn>
                <a:cxn ang="0">
                  <a:pos x="25" y="58"/>
                </a:cxn>
                <a:cxn ang="0">
                  <a:pos x="23" y="57"/>
                </a:cxn>
                <a:cxn ang="0">
                  <a:pos x="22" y="50"/>
                </a:cxn>
                <a:cxn ang="0">
                  <a:pos x="19" y="48"/>
                </a:cxn>
                <a:cxn ang="0">
                  <a:pos x="14" y="52"/>
                </a:cxn>
                <a:cxn ang="0">
                  <a:pos x="13" y="53"/>
                </a:cxn>
                <a:cxn ang="0">
                  <a:pos x="12" y="52"/>
                </a:cxn>
                <a:cxn ang="0">
                  <a:pos x="5" y="46"/>
                </a:cxn>
                <a:cxn ang="0">
                  <a:pos x="5" y="45"/>
                </a:cxn>
                <a:cxn ang="0">
                  <a:pos x="5" y="44"/>
                </a:cxn>
                <a:cxn ang="0">
                  <a:pos x="9" y="39"/>
                </a:cxn>
                <a:cxn ang="0">
                  <a:pos x="8" y="35"/>
                </a:cxn>
                <a:cxn ang="0">
                  <a:pos x="1" y="34"/>
                </a:cxn>
                <a:cxn ang="0">
                  <a:pos x="0" y="33"/>
                </a:cxn>
                <a:cxn ang="0">
                  <a:pos x="0" y="24"/>
                </a:cxn>
                <a:cxn ang="0">
                  <a:pos x="1" y="23"/>
                </a:cxn>
                <a:cxn ang="0">
                  <a:pos x="8" y="22"/>
                </a:cxn>
                <a:cxn ang="0">
                  <a:pos x="9" y="18"/>
                </a:cxn>
                <a:cxn ang="0">
                  <a:pos x="5" y="13"/>
                </a:cxn>
                <a:cxn ang="0">
                  <a:pos x="5" y="12"/>
                </a:cxn>
                <a:cxn ang="0">
                  <a:pos x="5" y="11"/>
                </a:cxn>
                <a:cxn ang="0">
                  <a:pos x="13" y="5"/>
                </a:cxn>
                <a:cxn ang="0">
                  <a:pos x="14" y="5"/>
                </a:cxn>
                <a:cxn ang="0">
                  <a:pos x="19" y="9"/>
                </a:cxn>
                <a:cxn ang="0">
                  <a:pos x="22" y="8"/>
                </a:cxn>
                <a:cxn ang="0">
                  <a:pos x="23" y="1"/>
                </a:cxn>
                <a:cxn ang="0">
                  <a:pos x="25" y="0"/>
                </a:cxn>
                <a:cxn ang="0">
                  <a:pos x="33" y="0"/>
                </a:cxn>
                <a:cxn ang="0">
                  <a:pos x="34" y="1"/>
                </a:cxn>
                <a:cxn ang="0">
                  <a:pos x="36" y="8"/>
                </a:cxn>
                <a:cxn ang="0">
                  <a:pos x="39" y="9"/>
                </a:cxn>
                <a:cxn ang="0">
                  <a:pos x="44" y="5"/>
                </a:cxn>
                <a:cxn ang="0">
                  <a:pos x="45" y="5"/>
                </a:cxn>
                <a:cxn ang="0">
                  <a:pos x="46" y="5"/>
                </a:cxn>
                <a:cxn ang="0">
                  <a:pos x="52" y="12"/>
                </a:cxn>
                <a:cxn ang="0">
                  <a:pos x="53" y="12"/>
                </a:cxn>
                <a:cxn ang="0">
                  <a:pos x="52" y="13"/>
                </a:cxn>
                <a:cxn ang="0">
                  <a:pos x="48" y="18"/>
                </a:cxn>
                <a:cxn ang="0">
                  <a:pos x="50" y="22"/>
                </a:cxn>
                <a:cxn ang="0">
                  <a:pos x="57" y="23"/>
                </a:cxn>
                <a:cxn ang="0">
                  <a:pos x="58" y="25"/>
                </a:cxn>
                <a:cxn ang="0">
                  <a:pos x="58" y="33"/>
                </a:cxn>
                <a:cxn ang="0">
                  <a:pos x="29" y="19"/>
                </a:cxn>
                <a:cxn ang="0">
                  <a:pos x="19" y="29"/>
                </a:cxn>
                <a:cxn ang="0">
                  <a:pos x="29" y="38"/>
                </a:cxn>
                <a:cxn ang="0">
                  <a:pos x="39" y="29"/>
                </a:cxn>
                <a:cxn ang="0">
                  <a:pos x="29" y="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chemeClr val="bg1"/>
            </a:solidFill>
            <a:ln w="9525">
              <a:noFill/>
              <a:round/>
              <a:headEnd/>
              <a:tailEnd/>
            </a:ln>
          </p:spPr>
          <p:txBody>
            <a:bodyPr vert="horz" wrap="square" lIns="121682" tIns="60841" rIns="121682" bIns="60841" numCol="1" anchor="t" anchorCtr="0" compatLnSpc="1">
              <a:prstTxWarp prst="textNoShape">
                <a:avLst/>
              </a:prstTxWarp>
            </a:bodyPr>
            <a:lstStyle/>
            <a:p>
              <a:endParaRPr lang="en-US" sz="3190">
                <a:solidFill>
                  <a:schemeClr val="accent4"/>
                </a:solidFill>
              </a:endParaRPr>
            </a:p>
          </p:txBody>
        </p:sp>
        <p:sp>
          <p:nvSpPr>
            <p:cNvPr id="10" name="矩形 9"/>
            <p:cNvSpPr/>
            <p:nvPr/>
          </p:nvSpPr>
          <p:spPr>
            <a:xfrm>
              <a:off x="4044999" y="3687823"/>
              <a:ext cx="1642452" cy="1012200"/>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专门针对农产品推广和交流，可以提供更加专业的农业知识和经验的交流和分享</a:t>
              </a:r>
              <a:endPar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1" name="TextBox 13"/>
            <p:cNvSpPr txBox="1"/>
            <p:nvPr/>
          </p:nvSpPr>
          <p:spPr>
            <a:xfrm>
              <a:off x="4044999" y="3365873"/>
              <a:ext cx="1649440"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a:solidFill>
                    <a:srgbClr val="445469"/>
                  </a:solidFill>
                  <a:latin typeface="Arial" panose="020B0604020202020204" pitchFamily="34" charset="0"/>
                  <a:ea typeface="微软雅黑" panose="020B0503020204020204" pitchFamily="34" charset="-122"/>
                  <a:sym typeface="Arial" panose="020B0604020202020204" pitchFamily="34" charset="0"/>
                </a:rPr>
                <a:t>专业性</a:t>
              </a:r>
              <a:endParaRPr lang="en-US" sz="16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4" name="组合 13"/>
          <p:cNvGrpSpPr/>
          <p:nvPr/>
        </p:nvGrpSpPr>
        <p:grpSpPr>
          <a:xfrm>
            <a:off x="6270509" y="2167861"/>
            <a:ext cx="2453263" cy="3554124"/>
            <a:chOff x="6270509" y="2167861"/>
            <a:chExt cx="2453263" cy="3554124"/>
          </a:xfrm>
        </p:grpSpPr>
        <p:sp>
          <p:nvSpPr>
            <p:cNvPr id="15" name="Rectangle 15"/>
            <p:cNvSpPr/>
            <p:nvPr/>
          </p:nvSpPr>
          <p:spPr>
            <a:xfrm>
              <a:off x="6270509" y="2375733"/>
              <a:ext cx="2453263" cy="3346252"/>
            </a:xfrm>
            <a:prstGeom prst="rect">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0"/>
            </a:p>
          </p:txBody>
        </p:sp>
        <p:sp>
          <p:nvSpPr>
            <p:cNvPr id="16" name="Trapezoid 17@|1FFC:1137349|FBC:16777215|LFC:16777215|LBC:16777215"/>
            <p:cNvSpPr/>
            <p:nvPr/>
          </p:nvSpPr>
          <p:spPr>
            <a:xfrm>
              <a:off x="6749304" y="2168705"/>
              <a:ext cx="1495673" cy="207873"/>
            </a:xfrm>
            <a:prstGeom prst="trapezoid">
              <a:avLst>
                <a:gd name="adj" fmla="val 67927"/>
              </a:avLst>
            </a:prstGeom>
            <a:solidFill>
              <a:srgbClr val="024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0"/>
            </a:p>
          </p:txBody>
        </p:sp>
        <p:sp>
          <p:nvSpPr>
            <p:cNvPr id="17" name="Pentagon 18@|1FFC:1554685|FBC:16777215|LFC:16777215|LBC:16777215"/>
            <p:cNvSpPr/>
            <p:nvPr/>
          </p:nvSpPr>
          <p:spPr>
            <a:xfrm rot="5400000">
              <a:off x="7000355" y="2056237"/>
              <a:ext cx="993572" cy="1216819"/>
            </a:xfrm>
            <a:prstGeom prst="homePlate">
              <a:avLst>
                <a:gd name="adj" fmla="val 31720"/>
              </a:avLst>
            </a:prstGeom>
            <a:solidFill>
              <a:srgbClr val="03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0"/>
            </a:p>
          </p:txBody>
        </p:sp>
        <p:sp>
          <p:nvSpPr>
            <p:cNvPr id="18" name="Freeform 245"/>
            <p:cNvSpPr>
              <a:spLocks noChangeAspect="1"/>
            </p:cNvSpPr>
            <p:nvPr/>
          </p:nvSpPr>
          <p:spPr bwMode="auto">
            <a:xfrm>
              <a:off x="7240900" y="2379396"/>
              <a:ext cx="512482" cy="512482"/>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vert="horz" wrap="square" lIns="121682" tIns="60841" rIns="121682" bIns="60841" numCol="1" anchor="t" anchorCtr="0" compatLnSpc="1">
              <a:prstTxWarp prst="textNoShape">
                <a:avLst/>
              </a:prstTxWarp>
            </a:bodyPr>
            <a:lstStyle/>
            <a:p>
              <a:endParaRPr lang="en-US" sz="3190">
                <a:solidFill>
                  <a:schemeClr val="accent4"/>
                </a:solidFill>
              </a:endParaRPr>
            </a:p>
          </p:txBody>
        </p:sp>
        <p:sp>
          <p:nvSpPr>
            <p:cNvPr id="19" name="矩形 18"/>
            <p:cNvSpPr/>
            <p:nvPr/>
          </p:nvSpPr>
          <p:spPr>
            <a:xfrm>
              <a:off x="6637007" y="3687823"/>
              <a:ext cx="1642452" cy="1012200"/>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可以通过手机进行访问和使用，让用户可以随时随地进行农产品的宣传和交流</a:t>
              </a:r>
              <a:endPar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0" name="TextBox 13"/>
            <p:cNvSpPr txBox="1"/>
            <p:nvPr/>
          </p:nvSpPr>
          <p:spPr>
            <a:xfrm>
              <a:off x="6637007" y="3365873"/>
              <a:ext cx="1510694"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a:solidFill>
                    <a:srgbClr val="445469"/>
                  </a:solidFill>
                  <a:latin typeface="Arial" panose="020B0604020202020204" pitchFamily="34" charset="0"/>
                  <a:ea typeface="微软雅黑" panose="020B0503020204020204" pitchFamily="34" charset="-122"/>
                  <a:sym typeface="Arial" panose="020B0604020202020204" pitchFamily="34" charset="0"/>
                </a:rPr>
                <a:t>便捷性</a:t>
              </a:r>
              <a:endParaRPr lang="en-US" sz="16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1" name="组合 20"/>
          <p:cNvGrpSpPr/>
          <p:nvPr/>
        </p:nvGrpSpPr>
        <p:grpSpPr>
          <a:xfrm>
            <a:off x="8828036" y="2167861"/>
            <a:ext cx="2453263" cy="3554124"/>
            <a:chOff x="8828036" y="2167861"/>
            <a:chExt cx="2453263" cy="3554124"/>
          </a:xfrm>
        </p:grpSpPr>
        <p:sp>
          <p:nvSpPr>
            <p:cNvPr id="22" name="Rectangle 21"/>
            <p:cNvSpPr/>
            <p:nvPr/>
          </p:nvSpPr>
          <p:spPr>
            <a:xfrm>
              <a:off x="8828036" y="2375733"/>
              <a:ext cx="2453263" cy="3346252"/>
            </a:xfrm>
            <a:prstGeom prst="rect">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0"/>
            </a:p>
          </p:txBody>
        </p:sp>
        <p:sp>
          <p:nvSpPr>
            <p:cNvPr id="23" name="Trapezoid 23@|1FFC:192|FBC:16777215|LFC:16777215|LBC:16777215"/>
            <p:cNvSpPr/>
            <p:nvPr/>
          </p:nvSpPr>
          <p:spPr>
            <a:xfrm>
              <a:off x="9306831" y="2168705"/>
              <a:ext cx="1495673" cy="207873"/>
            </a:xfrm>
            <a:prstGeom prst="trapezoid">
              <a:avLst>
                <a:gd name="adj" fmla="val 67927"/>
              </a:avLst>
            </a:prstGeom>
            <a:solidFill>
              <a:srgbClr val="024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0"/>
            </a:p>
          </p:txBody>
        </p:sp>
        <p:sp>
          <p:nvSpPr>
            <p:cNvPr id="24" name="Pentagon 24@|1FFC:2381804|FBC:16777215|LFC:16777215|LBC:16777215"/>
            <p:cNvSpPr/>
            <p:nvPr/>
          </p:nvSpPr>
          <p:spPr>
            <a:xfrm rot="5400000">
              <a:off x="9557882" y="2056237"/>
              <a:ext cx="993572" cy="1216819"/>
            </a:xfrm>
            <a:prstGeom prst="homePlate">
              <a:avLst>
                <a:gd name="adj" fmla="val 31720"/>
              </a:avLst>
            </a:prstGeom>
            <a:solidFill>
              <a:srgbClr val="03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0"/>
            </a:p>
          </p:txBody>
        </p:sp>
        <p:sp>
          <p:nvSpPr>
            <p:cNvPr id="25" name="Freeform 132"/>
            <p:cNvSpPr>
              <a:spLocks noChangeAspect="1" noEditPoints="1"/>
            </p:cNvSpPr>
            <p:nvPr/>
          </p:nvSpPr>
          <p:spPr bwMode="auto">
            <a:xfrm>
              <a:off x="9750462" y="2344658"/>
              <a:ext cx="608412" cy="581957"/>
            </a:xfrm>
            <a:custGeom>
              <a:avLst/>
              <a:gdLst/>
              <a:ahLst/>
              <a:cxnLst>
                <a:cxn ang="0">
                  <a:pos x="62" y="31"/>
                </a:cxn>
                <a:cxn ang="0">
                  <a:pos x="62" y="31"/>
                </a:cxn>
                <a:cxn ang="0">
                  <a:pos x="54" y="27"/>
                </a:cxn>
                <a:cxn ang="0">
                  <a:pos x="45" y="33"/>
                </a:cxn>
                <a:cxn ang="0">
                  <a:pos x="44" y="35"/>
                </a:cxn>
                <a:cxn ang="0">
                  <a:pos x="43" y="35"/>
                </a:cxn>
                <a:cxn ang="0">
                  <a:pos x="42" y="35"/>
                </a:cxn>
                <a:cxn ang="0">
                  <a:pos x="41" y="33"/>
                </a:cxn>
                <a:cxn ang="0">
                  <a:pos x="32" y="27"/>
                </a:cxn>
                <a:cxn ang="0">
                  <a:pos x="23" y="33"/>
                </a:cxn>
                <a:cxn ang="0">
                  <a:pos x="22" y="35"/>
                </a:cxn>
                <a:cxn ang="0">
                  <a:pos x="21" y="35"/>
                </a:cxn>
                <a:cxn ang="0">
                  <a:pos x="20" y="35"/>
                </a:cxn>
                <a:cxn ang="0">
                  <a:pos x="19" y="33"/>
                </a:cxn>
                <a:cxn ang="0">
                  <a:pos x="10" y="27"/>
                </a:cxn>
                <a:cxn ang="0">
                  <a:pos x="3" y="31"/>
                </a:cxn>
                <a:cxn ang="0">
                  <a:pos x="2" y="31"/>
                </a:cxn>
                <a:cxn ang="0">
                  <a:pos x="0" y="30"/>
                </a:cxn>
                <a:cxn ang="0">
                  <a:pos x="0" y="30"/>
                </a:cxn>
                <a:cxn ang="0">
                  <a:pos x="32" y="7"/>
                </a:cxn>
                <a:cxn ang="0">
                  <a:pos x="64" y="30"/>
                </a:cxn>
                <a:cxn ang="0">
                  <a:pos x="64" y="30"/>
                </a:cxn>
                <a:cxn ang="0">
                  <a:pos x="62" y="31"/>
                </a:cxn>
                <a:cxn ang="0">
                  <a:pos x="34" y="51"/>
                </a:cxn>
                <a:cxn ang="0">
                  <a:pos x="25" y="61"/>
                </a:cxn>
                <a:cxn ang="0">
                  <a:pos x="15" y="51"/>
                </a:cxn>
                <a:cxn ang="0">
                  <a:pos x="17" y="49"/>
                </a:cxn>
                <a:cxn ang="0">
                  <a:pos x="20" y="51"/>
                </a:cxn>
                <a:cxn ang="0">
                  <a:pos x="25" y="56"/>
                </a:cxn>
                <a:cxn ang="0">
                  <a:pos x="30" y="51"/>
                </a:cxn>
                <a:cxn ang="0">
                  <a:pos x="30" y="29"/>
                </a:cxn>
                <a:cxn ang="0">
                  <a:pos x="32" y="29"/>
                </a:cxn>
                <a:cxn ang="0">
                  <a:pos x="34" y="29"/>
                </a:cxn>
                <a:cxn ang="0">
                  <a:pos x="34" y="51"/>
                </a:cxn>
                <a:cxn ang="0">
                  <a:pos x="34" y="6"/>
                </a:cxn>
                <a:cxn ang="0">
                  <a:pos x="32" y="6"/>
                </a:cxn>
                <a:cxn ang="0">
                  <a:pos x="30" y="6"/>
                </a:cxn>
                <a:cxn ang="0">
                  <a:pos x="30" y="3"/>
                </a:cxn>
                <a:cxn ang="0">
                  <a:pos x="32" y="0"/>
                </a:cxn>
                <a:cxn ang="0">
                  <a:pos x="34" y="3"/>
                </a:cxn>
                <a:cxn ang="0">
                  <a:pos x="34" y="6"/>
                </a:cxn>
              </a:cxnLst>
              <a:rect l="0" t="0" r="r" b="b"/>
              <a:pathLst>
                <a:path w="64" h="61">
                  <a:moveTo>
                    <a:pt x="62" y="31"/>
                  </a:moveTo>
                  <a:cubicBezTo>
                    <a:pt x="62" y="31"/>
                    <a:pt x="62" y="31"/>
                    <a:pt x="62" y="31"/>
                  </a:cubicBezTo>
                  <a:cubicBezTo>
                    <a:pt x="59" y="29"/>
                    <a:pt x="57" y="27"/>
                    <a:pt x="54" y="27"/>
                  </a:cubicBezTo>
                  <a:cubicBezTo>
                    <a:pt x="51" y="27"/>
                    <a:pt x="47" y="30"/>
                    <a:pt x="45" y="33"/>
                  </a:cubicBezTo>
                  <a:cubicBezTo>
                    <a:pt x="45" y="33"/>
                    <a:pt x="45" y="34"/>
                    <a:pt x="44" y="35"/>
                  </a:cubicBezTo>
                  <a:cubicBezTo>
                    <a:pt x="44" y="35"/>
                    <a:pt x="44" y="35"/>
                    <a:pt x="43" y="35"/>
                  </a:cubicBezTo>
                  <a:cubicBezTo>
                    <a:pt x="43" y="35"/>
                    <a:pt x="42" y="35"/>
                    <a:pt x="42" y="35"/>
                  </a:cubicBezTo>
                  <a:cubicBezTo>
                    <a:pt x="42" y="34"/>
                    <a:pt x="41" y="33"/>
                    <a:pt x="41" y="33"/>
                  </a:cubicBezTo>
                  <a:cubicBezTo>
                    <a:pt x="39" y="30"/>
                    <a:pt x="36" y="27"/>
                    <a:pt x="32" y="27"/>
                  </a:cubicBezTo>
                  <a:cubicBezTo>
                    <a:pt x="28" y="27"/>
                    <a:pt x="25" y="30"/>
                    <a:pt x="23" y="33"/>
                  </a:cubicBezTo>
                  <a:cubicBezTo>
                    <a:pt x="23" y="33"/>
                    <a:pt x="22" y="34"/>
                    <a:pt x="22" y="35"/>
                  </a:cubicBezTo>
                  <a:cubicBezTo>
                    <a:pt x="22" y="35"/>
                    <a:pt x="22" y="35"/>
                    <a:pt x="21" y="35"/>
                  </a:cubicBezTo>
                  <a:cubicBezTo>
                    <a:pt x="20" y="35"/>
                    <a:pt x="20" y="35"/>
                    <a:pt x="20" y="35"/>
                  </a:cubicBezTo>
                  <a:cubicBezTo>
                    <a:pt x="19" y="34"/>
                    <a:pt x="19" y="33"/>
                    <a:pt x="19" y="33"/>
                  </a:cubicBezTo>
                  <a:cubicBezTo>
                    <a:pt x="17" y="30"/>
                    <a:pt x="14" y="27"/>
                    <a:pt x="10" y="27"/>
                  </a:cubicBezTo>
                  <a:cubicBezTo>
                    <a:pt x="7" y="27"/>
                    <a:pt x="5" y="29"/>
                    <a:pt x="3" y="31"/>
                  </a:cubicBezTo>
                  <a:cubicBezTo>
                    <a:pt x="2" y="31"/>
                    <a:pt x="2" y="31"/>
                    <a:pt x="2" y="31"/>
                  </a:cubicBezTo>
                  <a:cubicBezTo>
                    <a:pt x="1" y="31"/>
                    <a:pt x="0" y="31"/>
                    <a:pt x="0" y="30"/>
                  </a:cubicBezTo>
                  <a:cubicBezTo>
                    <a:pt x="0" y="30"/>
                    <a:pt x="0" y="30"/>
                    <a:pt x="0" y="30"/>
                  </a:cubicBezTo>
                  <a:cubicBezTo>
                    <a:pt x="4" y="16"/>
                    <a:pt x="18" y="7"/>
                    <a:pt x="32" y="7"/>
                  </a:cubicBezTo>
                  <a:cubicBezTo>
                    <a:pt x="46" y="7"/>
                    <a:pt x="60" y="16"/>
                    <a:pt x="64" y="30"/>
                  </a:cubicBezTo>
                  <a:cubicBezTo>
                    <a:pt x="64" y="30"/>
                    <a:pt x="64" y="30"/>
                    <a:pt x="64" y="30"/>
                  </a:cubicBezTo>
                  <a:cubicBezTo>
                    <a:pt x="64" y="31"/>
                    <a:pt x="63" y="31"/>
                    <a:pt x="62" y="31"/>
                  </a:cubicBezTo>
                  <a:close/>
                  <a:moveTo>
                    <a:pt x="34" y="51"/>
                  </a:moveTo>
                  <a:cubicBezTo>
                    <a:pt x="34" y="56"/>
                    <a:pt x="30" y="61"/>
                    <a:pt x="25" y="61"/>
                  </a:cubicBezTo>
                  <a:cubicBezTo>
                    <a:pt x="19" y="61"/>
                    <a:pt x="15" y="56"/>
                    <a:pt x="15" y="51"/>
                  </a:cubicBezTo>
                  <a:cubicBezTo>
                    <a:pt x="15" y="50"/>
                    <a:pt x="16" y="49"/>
                    <a:pt x="17" y="49"/>
                  </a:cubicBezTo>
                  <a:cubicBezTo>
                    <a:pt x="19" y="49"/>
                    <a:pt x="20" y="50"/>
                    <a:pt x="20" y="51"/>
                  </a:cubicBezTo>
                  <a:cubicBezTo>
                    <a:pt x="20" y="54"/>
                    <a:pt x="22" y="56"/>
                    <a:pt x="25" y="56"/>
                  </a:cubicBezTo>
                  <a:cubicBezTo>
                    <a:pt x="27" y="56"/>
                    <a:pt x="30" y="54"/>
                    <a:pt x="30" y="51"/>
                  </a:cubicBezTo>
                  <a:cubicBezTo>
                    <a:pt x="30" y="29"/>
                    <a:pt x="30" y="29"/>
                    <a:pt x="30" y="29"/>
                  </a:cubicBezTo>
                  <a:cubicBezTo>
                    <a:pt x="30" y="29"/>
                    <a:pt x="31" y="29"/>
                    <a:pt x="32" y="29"/>
                  </a:cubicBezTo>
                  <a:cubicBezTo>
                    <a:pt x="33" y="29"/>
                    <a:pt x="34" y="29"/>
                    <a:pt x="34" y="29"/>
                  </a:cubicBezTo>
                  <a:lnTo>
                    <a:pt x="34" y="51"/>
                  </a:lnTo>
                  <a:close/>
                  <a:moveTo>
                    <a:pt x="34" y="6"/>
                  </a:moveTo>
                  <a:cubicBezTo>
                    <a:pt x="34" y="6"/>
                    <a:pt x="33" y="6"/>
                    <a:pt x="32" y="6"/>
                  </a:cubicBezTo>
                  <a:cubicBezTo>
                    <a:pt x="31" y="6"/>
                    <a:pt x="30" y="6"/>
                    <a:pt x="30" y="6"/>
                  </a:cubicBezTo>
                  <a:cubicBezTo>
                    <a:pt x="30" y="3"/>
                    <a:pt x="30" y="3"/>
                    <a:pt x="30" y="3"/>
                  </a:cubicBezTo>
                  <a:cubicBezTo>
                    <a:pt x="30" y="1"/>
                    <a:pt x="31" y="0"/>
                    <a:pt x="32" y="0"/>
                  </a:cubicBezTo>
                  <a:cubicBezTo>
                    <a:pt x="33" y="0"/>
                    <a:pt x="34" y="1"/>
                    <a:pt x="34" y="3"/>
                  </a:cubicBezTo>
                  <a:lnTo>
                    <a:pt x="34" y="6"/>
                  </a:lnTo>
                  <a:close/>
                </a:path>
              </a:pathLst>
            </a:custGeom>
            <a:solidFill>
              <a:schemeClr val="bg1"/>
            </a:solidFill>
            <a:ln w="9525">
              <a:noFill/>
              <a:round/>
              <a:headEnd/>
              <a:tailEnd/>
            </a:ln>
          </p:spPr>
          <p:txBody>
            <a:bodyPr vert="horz" wrap="square" lIns="121682" tIns="60841" rIns="121682" bIns="60841" numCol="1" anchor="t" anchorCtr="0" compatLnSpc="1">
              <a:prstTxWarp prst="textNoShape">
                <a:avLst/>
              </a:prstTxWarp>
            </a:bodyPr>
            <a:lstStyle/>
            <a:p>
              <a:endParaRPr lang="en-US" sz="3190">
                <a:solidFill>
                  <a:schemeClr val="accent4"/>
                </a:solidFill>
              </a:endParaRPr>
            </a:p>
          </p:txBody>
        </p:sp>
        <p:sp>
          <p:nvSpPr>
            <p:cNvPr id="26" name="矩形 25"/>
            <p:cNvSpPr/>
            <p:nvPr/>
          </p:nvSpPr>
          <p:spPr>
            <a:xfrm>
              <a:off x="9208757" y="3687823"/>
              <a:ext cx="1642452" cy="1787797"/>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采用了多重安全措施，保障用户的信息和交易安全。互动性：我们的</a:t>
              </a: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APP</a:t>
              </a:r>
              <a:r>
                <a:rPr lang="zh-CN" altLang="en-US"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可以提供社交功能，让用户可以建立社交关系，进行点赞和评论等互动。</a:t>
              </a:r>
              <a:endPar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7" name="TextBox 13"/>
            <p:cNvSpPr txBox="1"/>
            <p:nvPr/>
          </p:nvSpPr>
          <p:spPr>
            <a:xfrm>
              <a:off x="9208757" y="3365873"/>
              <a:ext cx="1454322"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a:solidFill>
                    <a:srgbClr val="445469"/>
                  </a:solidFill>
                  <a:latin typeface="Arial" panose="020B0604020202020204" pitchFamily="34" charset="0"/>
                  <a:ea typeface="微软雅黑" panose="020B0503020204020204" pitchFamily="34" charset="-122"/>
                  <a:sym typeface="Arial" panose="020B0604020202020204" pitchFamily="34" charset="0"/>
                </a:rPr>
                <a:t>安全性</a:t>
              </a:r>
              <a:endParaRPr lang="en-US" sz="16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1533641762"/>
      </p:ext>
    </p:extLst>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7" presetClass="entr" presetSubtype="0" fill="hold"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1000"/>
                                        <p:tgtEl>
                                          <p:spTgt spid="21"/>
                                        </p:tgtEl>
                                      </p:cBhvr>
                                    </p:animEffect>
                                    <p:anim calcmode="lin" valueType="num">
                                      <p:cBhvr>
                                        <p:cTn id="26" dur="1000" fill="hold"/>
                                        <p:tgtEl>
                                          <p:spTgt spid="21"/>
                                        </p:tgtEl>
                                        <p:attrNameLst>
                                          <p:attrName>ppt_x</p:attrName>
                                        </p:attrNameLst>
                                      </p:cBhvr>
                                      <p:tavLst>
                                        <p:tav tm="0">
                                          <p:val>
                                            <p:strVal val="#ppt_x"/>
                                          </p:val>
                                        </p:tav>
                                        <p:tav tm="100000">
                                          <p:val>
                                            <p:strVal val="#ppt_x"/>
                                          </p:val>
                                        </p:tav>
                                      </p:tavLst>
                                    </p:anim>
                                    <p:anim calcmode="lin" valueType="num">
                                      <p:cBhvr>
                                        <p:cTn id="27"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3.3 </a:t>
            </a:r>
            <a:r>
              <a:rPr lang="zh-CN" altLang="en-US" sz="2800" b="1" dirty="0">
                <a:solidFill>
                  <a:schemeClr val="bg1"/>
                </a:solidFill>
                <a:latin typeface="微软雅黑" panose="020B0503020204020204" pitchFamily="34" charset="-122"/>
                <a:ea typeface="微软雅黑" panose="020B0503020204020204" pitchFamily="34" charset="-122"/>
              </a:rPr>
              <a:t>发展方向</a:t>
            </a:r>
          </a:p>
        </p:txBody>
      </p:sp>
      <p:grpSp>
        <p:nvGrpSpPr>
          <p:cNvPr id="4" name="组合 3"/>
          <p:cNvGrpSpPr/>
          <p:nvPr/>
        </p:nvGrpSpPr>
        <p:grpSpPr>
          <a:xfrm>
            <a:off x="1186217" y="2638668"/>
            <a:ext cx="2077683" cy="1856948"/>
            <a:chOff x="1186217" y="2638668"/>
            <a:chExt cx="2077683" cy="1856948"/>
          </a:xfrm>
        </p:grpSpPr>
        <p:sp>
          <p:nvSpPr>
            <p:cNvPr id="5" name="Freeform 21"/>
            <p:cNvSpPr>
              <a:spLocks noEditPoints="1"/>
            </p:cNvSpPr>
            <p:nvPr/>
          </p:nvSpPr>
          <p:spPr bwMode="auto">
            <a:xfrm>
              <a:off x="1833917" y="2638668"/>
              <a:ext cx="771557" cy="771557"/>
            </a:xfrm>
            <a:custGeom>
              <a:avLst/>
              <a:gdLst>
                <a:gd name="T0" fmla="*/ 0 w 260"/>
                <a:gd name="T1" fmla="*/ 130 h 259"/>
                <a:gd name="T2" fmla="*/ 260 w 260"/>
                <a:gd name="T3" fmla="*/ 130 h 259"/>
                <a:gd name="T4" fmla="*/ 130 w 260"/>
                <a:gd name="T5" fmla="*/ 32 h 259"/>
                <a:gd name="T6" fmla="*/ 130 w 260"/>
                <a:gd name="T7" fmla="*/ 227 h 259"/>
                <a:gd name="T8" fmla="*/ 130 w 260"/>
                <a:gd name="T9" fmla="*/ 32 h 259"/>
                <a:gd name="T10" fmla="*/ 175 w 260"/>
                <a:gd name="T11" fmla="*/ 190 h 259"/>
                <a:gd name="T12" fmla="*/ 161 w 260"/>
                <a:gd name="T13" fmla="*/ 198 h 259"/>
                <a:gd name="T14" fmla="*/ 150 w 260"/>
                <a:gd name="T15" fmla="*/ 198 h 259"/>
                <a:gd name="T16" fmla="*/ 147 w 260"/>
                <a:gd name="T17" fmla="*/ 179 h 259"/>
                <a:gd name="T18" fmla="*/ 136 w 260"/>
                <a:gd name="T19" fmla="*/ 171 h 259"/>
                <a:gd name="T20" fmla="*/ 128 w 260"/>
                <a:gd name="T21" fmla="*/ 157 h 259"/>
                <a:gd name="T22" fmla="*/ 130 w 260"/>
                <a:gd name="T23" fmla="*/ 129 h 259"/>
                <a:gd name="T24" fmla="*/ 138 w 260"/>
                <a:gd name="T25" fmla="*/ 122 h 259"/>
                <a:gd name="T26" fmla="*/ 152 w 260"/>
                <a:gd name="T27" fmla="*/ 123 h 259"/>
                <a:gd name="T28" fmla="*/ 162 w 260"/>
                <a:gd name="T29" fmla="*/ 129 h 259"/>
                <a:gd name="T30" fmla="*/ 174 w 260"/>
                <a:gd name="T31" fmla="*/ 142 h 259"/>
                <a:gd name="T32" fmla="*/ 186 w 260"/>
                <a:gd name="T33" fmla="*/ 144 h 259"/>
                <a:gd name="T34" fmla="*/ 193 w 260"/>
                <a:gd name="T35" fmla="*/ 155 h 259"/>
                <a:gd name="T36" fmla="*/ 195 w 260"/>
                <a:gd name="T37" fmla="*/ 165 h 259"/>
                <a:gd name="T38" fmla="*/ 177 w 260"/>
                <a:gd name="T39" fmla="*/ 188 h 259"/>
                <a:gd name="T40" fmla="*/ 143 w 260"/>
                <a:gd name="T41" fmla="*/ 77 h 259"/>
                <a:gd name="T42" fmla="*/ 136 w 260"/>
                <a:gd name="T43" fmla="*/ 88 h 259"/>
                <a:gd name="T44" fmla="*/ 114 w 260"/>
                <a:gd name="T45" fmla="*/ 91 h 259"/>
                <a:gd name="T46" fmla="*/ 111 w 260"/>
                <a:gd name="T47" fmla="*/ 101 h 259"/>
                <a:gd name="T48" fmla="*/ 112 w 260"/>
                <a:gd name="T49" fmla="*/ 110 h 259"/>
                <a:gd name="T50" fmla="*/ 114 w 260"/>
                <a:gd name="T51" fmla="*/ 122 h 259"/>
                <a:gd name="T52" fmla="*/ 98 w 260"/>
                <a:gd name="T53" fmla="*/ 112 h 259"/>
                <a:gd name="T54" fmla="*/ 86 w 260"/>
                <a:gd name="T55" fmla="*/ 107 h 259"/>
                <a:gd name="T56" fmla="*/ 81 w 260"/>
                <a:gd name="T57" fmla="*/ 100 h 259"/>
                <a:gd name="T58" fmla="*/ 79 w 260"/>
                <a:gd name="T59" fmla="*/ 90 h 259"/>
                <a:gd name="T60" fmla="*/ 73 w 260"/>
                <a:gd name="T61" fmla="*/ 81 h 259"/>
                <a:gd name="T62" fmla="*/ 128 w 260"/>
                <a:gd name="T63" fmla="*/ 56 h 259"/>
                <a:gd name="T64" fmla="*/ 161 w 260"/>
                <a:gd name="T65" fmla="*/ 66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0" h="259">
                  <a:moveTo>
                    <a:pt x="130" y="259"/>
                  </a:moveTo>
                  <a:cubicBezTo>
                    <a:pt x="58" y="259"/>
                    <a:pt x="0" y="201"/>
                    <a:pt x="0" y="130"/>
                  </a:cubicBezTo>
                  <a:cubicBezTo>
                    <a:pt x="0" y="58"/>
                    <a:pt x="58" y="0"/>
                    <a:pt x="130" y="0"/>
                  </a:cubicBezTo>
                  <a:cubicBezTo>
                    <a:pt x="201" y="0"/>
                    <a:pt x="260" y="58"/>
                    <a:pt x="260" y="130"/>
                  </a:cubicBezTo>
                  <a:cubicBezTo>
                    <a:pt x="260" y="201"/>
                    <a:pt x="201" y="259"/>
                    <a:pt x="130" y="259"/>
                  </a:cubicBezTo>
                  <a:close/>
                  <a:moveTo>
                    <a:pt x="130" y="32"/>
                  </a:moveTo>
                  <a:cubicBezTo>
                    <a:pt x="76" y="32"/>
                    <a:pt x="32" y="76"/>
                    <a:pt x="32" y="130"/>
                  </a:cubicBezTo>
                  <a:cubicBezTo>
                    <a:pt x="32" y="183"/>
                    <a:pt x="76" y="227"/>
                    <a:pt x="130" y="227"/>
                  </a:cubicBezTo>
                  <a:cubicBezTo>
                    <a:pt x="183" y="227"/>
                    <a:pt x="227" y="183"/>
                    <a:pt x="227" y="130"/>
                  </a:cubicBezTo>
                  <a:cubicBezTo>
                    <a:pt x="227" y="76"/>
                    <a:pt x="183" y="32"/>
                    <a:pt x="130" y="32"/>
                  </a:cubicBezTo>
                  <a:close/>
                  <a:moveTo>
                    <a:pt x="177" y="188"/>
                  </a:moveTo>
                  <a:cubicBezTo>
                    <a:pt x="175" y="190"/>
                    <a:pt x="175" y="190"/>
                    <a:pt x="175" y="190"/>
                  </a:cubicBezTo>
                  <a:cubicBezTo>
                    <a:pt x="166" y="195"/>
                    <a:pt x="166" y="195"/>
                    <a:pt x="166" y="195"/>
                  </a:cubicBezTo>
                  <a:cubicBezTo>
                    <a:pt x="161" y="198"/>
                    <a:pt x="161" y="198"/>
                    <a:pt x="161" y="198"/>
                  </a:cubicBezTo>
                  <a:cubicBezTo>
                    <a:pt x="158" y="200"/>
                    <a:pt x="154" y="201"/>
                    <a:pt x="150" y="203"/>
                  </a:cubicBezTo>
                  <a:cubicBezTo>
                    <a:pt x="150" y="198"/>
                    <a:pt x="150" y="198"/>
                    <a:pt x="150" y="198"/>
                  </a:cubicBezTo>
                  <a:cubicBezTo>
                    <a:pt x="149" y="187"/>
                    <a:pt x="149" y="187"/>
                    <a:pt x="149" y="187"/>
                  </a:cubicBezTo>
                  <a:cubicBezTo>
                    <a:pt x="149" y="187"/>
                    <a:pt x="148" y="180"/>
                    <a:pt x="147" y="179"/>
                  </a:cubicBezTo>
                  <a:cubicBezTo>
                    <a:pt x="146" y="177"/>
                    <a:pt x="144" y="175"/>
                    <a:pt x="141" y="174"/>
                  </a:cubicBezTo>
                  <a:cubicBezTo>
                    <a:pt x="139" y="173"/>
                    <a:pt x="137" y="173"/>
                    <a:pt x="136" y="171"/>
                  </a:cubicBezTo>
                  <a:cubicBezTo>
                    <a:pt x="134" y="169"/>
                    <a:pt x="133" y="166"/>
                    <a:pt x="132" y="164"/>
                  </a:cubicBezTo>
                  <a:cubicBezTo>
                    <a:pt x="130" y="161"/>
                    <a:pt x="128" y="158"/>
                    <a:pt x="128" y="157"/>
                  </a:cubicBezTo>
                  <a:cubicBezTo>
                    <a:pt x="128" y="156"/>
                    <a:pt x="128" y="142"/>
                    <a:pt x="128" y="142"/>
                  </a:cubicBezTo>
                  <a:cubicBezTo>
                    <a:pt x="130" y="129"/>
                    <a:pt x="130" y="129"/>
                    <a:pt x="130" y="129"/>
                  </a:cubicBezTo>
                  <a:cubicBezTo>
                    <a:pt x="133" y="127"/>
                    <a:pt x="133" y="127"/>
                    <a:pt x="133" y="127"/>
                  </a:cubicBezTo>
                  <a:cubicBezTo>
                    <a:pt x="138" y="122"/>
                    <a:pt x="138" y="122"/>
                    <a:pt x="138" y="122"/>
                  </a:cubicBezTo>
                  <a:cubicBezTo>
                    <a:pt x="141" y="121"/>
                    <a:pt x="141" y="121"/>
                    <a:pt x="141" y="121"/>
                  </a:cubicBezTo>
                  <a:cubicBezTo>
                    <a:pt x="152" y="123"/>
                    <a:pt x="152" y="123"/>
                    <a:pt x="152" y="123"/>
                  </a:cubicBezTo>
                  <a:cubicBezTo>
                    <a:pt x="159" y="123"/>
                    <a:pt x="159" y="123"/>
                    <a:pt x="159" y="123"/>
                  </a:cubicBezTo>
                  <a:cubicBezTo>
                    <a:pt x="162" y="129"/>
                    <a:pt x="162" y="129"/>
                    <a:pt x="162" y="129"/>
                  </a:cubicBezTo>
                  <a:cubicBezTo>
                    <a:pt x="169" y="135"/>
                    <a:pt x="169" y="135"/>
                    <a:pt x="169" y="135"/>
                  </a:cubicBezTo>
                  <a:cubicBezTo>
                    <a:pt x="174" y="142"/>
                    <a:pt x="174" y="142"/>
                    <a:pt x="174" y="142"/>
                  </a:cubicBezTo>
                  <a:cubicBezTo>
                    <a:pt x="180" y="144"/>
                    <a:pt x="180" y="144"/>
                    <a:pt x="180" y="144"/>
                  </a:cubicBezTo>
                  <a:cubicBezTo>
                    <a:pt x="186" y="144"/>
                    <a:pt x="186" y="144"/>
                    <a:pt x="186" y="144"/>
                  </a:cubicBezTo>
                  <a:cubicBezTo>
                    <a:pt x="191" y="149"/>
                    <a:pt x="191" y="149"/>
                    <a:pt x="191" y="149"/>
                  </a:cubicBezTo>
                  <a:cubicBezTo>
                    <a:pt x="193" y="155"/>
                    <a:pt x="193" y="155"/>
                    <a:pt x="193" y="155"/>
                  </a:cubicBezTo>
                  <a:cubicBezTo>
                    <a:pt x="195" y="159"/>
                    <a:pt x="195" y="159"/>
                    <a:pt x="195" y="159"/>
                  </a:cubicBezTo>
                  <a:cubicBezTo>
                    <a:pt x="195" y="165"/>
                    <a:pt x="195" y="165"/>
                    <a:pt x="195" y="165"/>
                  </a:cubicBezTo>
                  <a:cubicBezTo>
                    <a:pt x="194" y="169"/>
                    <a:pt x="194" y="169"/>
                    <a:pt x="194" y="169"/>
                  </a:cubicBezTo>
                  <a:cubicBezTo>
                    <a:pt x="189" y="176"/>
                    <a:pt x="184" y="183"/>
                    <a:pt x="177" y="188"/>
                  </a:cubicBezTo>
                  <a:close/>
                  <a:moveTo>
                    <a:pt x="151" y="73"/>
                  </a:moveTo>
                  <a:cubicBezTo>
                    <a:pt x="143" y="77"/>
                    <a:pt x="143" y="77"/>
                    <a:pt x="143" y="77"/>
                  </a:cubicBezTo>
                  <a:cubicBezTo>
                    <a:pt x="141" y="84"/>
                    <a:pt x="141" y="84"/>
                    <a:pt x="141" y="84"/>
                  </a:cubicBezTo>
                  <a:cubicBezTo>
                    <a:pt x="136" y="88"/>
                    <a:pt x="136" y="88"/>
                    <a:pt x="136" y="88"/>
                  </a:cubicBezTo>
                  <a:cubicBezTo>
                    <a:pt x="121" y="88"/>
                    <a:pt x="121" y="88"/>
                    <a:pt x="121" y="88"/>
                  </a:cubicBezTo>
                  <a:cubicBezTo>
                    <a:pt x="114" y="91"/>
                    <a:pt x="114" y="91"/>
                    <a:pt x="114" y="91"/>
                  </a:cubicBezTo>
                  <a:cubicBezTo>
                    <a:pt x="114" y="96"/>
                    <a:pt x="114" y="96"/>
                    <a:pt x="114" y="96"/>
                  </a:cubicBezTo>
                  <a:cubicBezTo>
                    <a:pt x="111" y="101"/>
                    <a:pt x="111" y="101"/>
                    <a:pt x="111" y="101"/>
                  </a:cubicBezTo>
                  <a:cubicBezTo>
                    <a:pt x="111" y="106"/>
                    <a:pt x="111" y="106"/>
                    <a:pt x="111" y="106"/>
                  </a:cubicBezTo>
                  <a:cubicBezTo>
                    <a:pt x="112" y="110"/>
                    <a:pt x="112" y="110"/>
                    <a:pt x="112" y="110"/>
                  </a:cubicBezTo>
                  <a:cubicBezTo>
                    <a:pt x="114" y="114"/>
                    <a:pt x="114" y="114"/>
                    <a:pt x="114" y="114"/>
                  </a:cubicBezTo>
                  <a:cubicBezTo>
                    <a:pt x="114" y="114"/>
                    <a:pt x="118" y="118"/>
                    <a:pt x="114" y="122"/>
                  </a:cubicBezTo>
                  <a:cubicBezTo>
                    <a:pt x="114" y="122"/>
                    <a:pt x="109" y="122"/>
                    <a:pt x="108" y="120"/>
                  </a:cubicBezTo>
                  <a:cubicBezTo>
                    <a:pt x="107" y="118"/>
                    <a:pt x="99" y="114"/>
                    <a:pt x="98" y="112"/>
                  </a:cubicBezTo>
                  <a:cubicBezTo>
                    <a:pt x="96" y="111"/>
                    <a:pt x="92" y="110"/>
                    <a:pt x="92" y="110"/>
                  </a:cubicBezTo>
                  <a:cubicBezTo>
                    <a:pt x="86" y="107"/>
                    <a:pt x="86" y="107"/>
                    <a:pt x="86" y="107"/>
                  </a:cubicBezTo>
                  <a:cubicBezTo>
                    <a:pt x="81" y="107"/>
                    <a:pt x="81" y="107"/>
                    <a:pt x="81" y="107"/>
                  </a:cubicBezTo>
                  <a:cubicBezTo>
                    <a:pt x="81" y="100"/>
                    <a:pt x="81" y="100"/>
                    <a:pt x="81" y="100"/>
                  </a:cubicBezTo>
                  <a:cubicBezTo>
                    <a:pt x="81" y="94"/>
                    <a:pt x="81" y="94"/>
                    <a:pt x="81" y="94"/>
                  </a:cubicBezTo>
                  <a:cubicBezTo>
                    <a:pt x="79" y="90"/>
                    <a:pt x="79" y="90"/>
                    <a:pt x="79" y="90"/>
                  </a:cubicBezTo>
                  <a:cubicBezTo>
                    <a:pt x="73" y="85"/>
                    <a:pt x="73" y="85"/>
                    <a:pt x="73" y="85"/>
                  </a:cubicBezTo>
                  <a:cubicBezTo>
                    <a:pt x="73" y="81"/>
                    <a:pt x="73" y="81"/>
                    <a:pt x="73" y="81"/>
                  </a:cubicBezTo>
                  <a:cubicBezTo>
                    <a:pt x="74" y="78"/>
                    <a:pt x="74" y="78"/>
                    <a:pt x="74" y="78"/>
                  </a:cubicBezTo>
                  <a:cubicBezTo>
                    <a:pt x="87" y="65"/>
                    <a:pt x="107" y="56"/>
                    <a:pt x="128" y="56"/>
                  </a:cubicBezTo>
                  <a:cubicBezTo>
                    <a:pt x="140" y="56"/>
                    <a:pt x="151" y="59"/>
                    <a:pt x="161" y="64"/>
                  </a:cubicBezTo>
                  <a:cubicBezTo>
                    <a:pt x="161" y="66"/>
                    <a:pt x="161" y="66"/>
                    <a:pt x="161" y="66"/>
                  </a:cubicBezTo>
                  <a:lnTo>
                    <a:pt x="151" y="73"/>
                  </a:lnTo>
                  <a:close/>
                </a:path>
              </a:pathLst>
            </a:custGeom>
            <a:solidFill>
              <a:srgbClr val="03715B"/>
            </a:solidFill>
            <a:ln>
              <a:noFill/>
            </a:ln>
          </p:spPr>
          <p:txBody>
            <a:bodyPr vert="horz" wrap="square" lIns="121888" tIns="60944" rIns="121888" bIns="60944" numCol="1" anchor="t" anchorCtr="0" compatLnSpc="1">
              <a:prstTxWarp prst="textNoShape">
                <a:avLst/>
              </a:prstTxWarp>
            </a:bodyPr>
            <a:lstStyle/>
            <a:p>
              <a:endParaRPr lang="pl-PL" sz="2399">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矩形 5"/>
            <p:cNvSpPr/>
            <p:nvPr/>
          </p:nvSpPr>
          <p:spPr>
            <a:xfrm>
              <a:off x="1186217" y="4000865"/>
              <a:ext cx="2077683" cy="494751"/>
            </a:xfrm>
            <a:prstGeom prst="rect">
              <a:avLst/>
            </a:prstGeom>
            <a:noFill/>
          </p:spPr>
          <p:txBody>
            <a:bodyPr wrap="square" lIns="0" tIns="0" rIns="0" bIns="0" rtlCol="0" anchor="t" anchorCtr="0">
              <a:spAutoFit/>
            </a:bodyPr>
            <a:lstStyle/>
            <a:p>
              <a:pPr algn="ctr" defTabSz="1216817">
                <a:lnSpc>
                  <a:spcPct val="120000"/>
                </a:lnSpc>
                <a:spcBef>
                  <a:spcPct val="20000"/>
                </a:spcBef>
              </a:pPr>
              <a:r>
                <a:rPr lang="zh-CN" altLang="en-US"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我们将继续扩大用户群体，拓展更多的市场份额</a:t>
              </a:r>
              <a:endParaRPr lang="en-US" altLang="zh-CN" sz="14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TextBox 13"/>
            <p:cNvSpPr txBox="1"/>
            <p:nvPr/>
          </p:nvSpPr>
          <p:spPr>
            <a:xfrm>
              <a:off x="1577892" y="3619501"/>
              <a:ext cx="1294333"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a:solidFill>
                    <a:srgbClr val="445469"/>
                  </a:solidFill>
                  <a:latin typeface="Arial" panose="020B0604020202020204" pitchFamily="34" charset="0"/>
                  <a:ea typeface="微软雅黑" panose="020B0503020204020204" pitchFamily="34" charset="-122"/>
                  <a:sym typeface="Arial" panose="020B0604020202020204" pitchFamily="34" charset="0"/>
                </a:rPr>
                <a:t>拓展市场</a:t>
              </a:r>
              <a:endParaRPr lang="en-US" sz="16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 name="组合 7"/>
          <p:cNvGrpSpPr/>
          <p:nvPr/>
        </p:nvGrpSpPr>
        <p:grpSpPr>
          <a:xfrm>
            <a:off x="3777685" y="2616379"/>
            <a:ext cx="2077683" cy="2145010"/>
            <a:chOff x="3777685" y="2616379"/>
            <a:chExt cx="2077683" cy="2145010"/>
          </a:xfrm>
        </p:grpSpPr>
        <p:grpSp>
          <p:nvGrpSpPr>
            <p:cNvPr id="9" name="Group 8"/>
            <p:cNvGrpSpPr/>
            <p:nvPr/>
          </p:nvGrpSpPr>
          <p:grpSpPr>
            <a:xfrm>
              <a:off x="4470373" y="2616379"/>
              <a:ext cx="630342" cy="841138"/>
              <a:chOff x="5410411" y="1735157"/>
              <a:chExt cx="342689" cy="457290"/>
            </a:xfrm>
            <a:solidFill>
              <a:srgbClr val="6A6A6A"/>
            </a:solidFill>
          </p:grpSpPr>
          <p:sp>
            <p:nvSpPr>
              <p:cNvPr id="14" name="Freeform 23@|5FFC:0|FBC:0|LFC:0|LBC:16777215"/>
              <p:cNvSpPr>
                <a:spLocks noEditPoints="1"/>
              </p:cNvSpPr>
              <p:nvPr/>
            </p:nvSpPr>
            <p:spPr bwMode="auto">
              <a:xfrm>
                <a:off x="5410411" y="1735157"/>
                <a:ext cx="342689" cy="342689"/>
              </a:xfrm>
              <a:custGeom>
                <a:avLst/>
                <a:gdLst>
                  <a:gd name="T0" fmla="*/ 115 w 212"/>
                  <a:gd name="T1" fmla="*/ 0 h 212"/>
                  <a:gd name="T2" fmla="*/ 97 w 212"/>
                  <a:gd name="T3" fmla="*/ 0 h 212"/>
                  <a:gd name="T4" fmla="*/ 0 w 212"/>
                  <a:gd name="T5" fmla="*/ 97 h 212"/>
                  <a:gd name="T6" fmla="*/ 53 w 212"/>
                  <a:gd name="T7" fmla="*/ 184 h 212"/>
                  <a:gd name="T8" fmla="*/ 53 w 212"/>
                  <a:gd name="T9" fmla="*/ 195 h 212"/>
                  <a:gd name="T10" fmla="*/ 71 w 212"/>
                  <a:gd name="T11" fmla="*/ 212 h 212"/>
                  <a:gd name="T12" fmla="*/ 142 w 212"/>
                  <a:gd name="T13" fmla="*/ 212 h 212"/>
                  <a:gd name="T14" fmla="*/ 159 w 212"/>
                  <a:gd name="T15" fmla="*/ 195 h 212"/>
                  <a:gd name="T16" fmla="*/ 159 w 212"/>
                  <a:gd name="T17" fmla="*/ 184 h 212"/>
                  <a:gd name="T18" fmla="*/ 212 w 212"/>
                  <a:gd name="T19" fmla="*/ 97 h 212"/>
                  <a:gd name="T20" fmla="*/ 115 w 212"/>
                  <a:gd name="T21" fmla="*/ 0 h 212"/>
                  <a:gd name="T22" fmla="*/ 124 w 212"/>
                  <a:gd name="T23" fmla="*/ 159 h 212"/>
                  <a:gd name="T24" fmla="*/ 124 w 212"/>
                  <a:gd name="T25" fmla="*/ 177 h 212"/>
                  <a:gd name="T26" fmla="*/ 88 w 212"/>
                  <a:gd name="T27" fmla="*/ 177 h 212"/>
                  <a:gd name="T28" fmla="*/ 88 w 212"/>
                  <a:gd name="T29" fmla="*/ 159 h 212"/>
                  <a:gd name="T30" fmla="*/ 35 w 212"/>
                  <a:gd name="T31" fmla="*/ 97 h 212"/>
                  <a:gd name="T32" fmla="*/ 97 w 212"/>
                  <a:gd name="T33" fmla="*/ 36 h 212"/>
                  <a:gd name="T34" fmla="*/ 115 w 212"/>
                  <a:gd name="T35" fmla="*/ 36 h 212"/>
                  <a:gd name="T36" fmla="*/ 177 w 212"/>
                  <a:gd name="T37" fmla="*/ 97 h 212"/>
                  <a:gd name="T38" fmla="*/ 124 w 212"/>
                  <a:gd name="T39" fmla="*/ 15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2" h="212">
                    <a:moveTo>
                      <a:pt x="115" y="0"/>
                    </a:moveTo>
                    <a:cubicBezTo>
                      <a:pt x="97" y="0"/>
                      <a:pt x="97" y="0"/>
                      <a:pt x="97" y="0"/>
                    </a:cubicBezTo>
                    <a:cubicBezTo>
                      <a:pt x="44" y="0"/>
                      <a:pt x="0" y="44"/>
                      <a:pt x="0" y="97"/>
                    </a:cubicBezTo>
                    <a:cubicBezTo>
                      <a:pt x="0" y="135"/>
                      <a:pt x="22" y="168"/>
                      <a:pt x="53" y="184"/>
                    </a:cubicBezTo>
                    <a:cubicBezTo>
                      <a:pt x="53" y="195"/>
                      <a:pt x="53" y="195"/>
                      <a:pt x="53" y="195"/>
                    </a:cubicBezTo>
                    <a:cubicBezTo>
                      <a:pt x="53" y="204"/>
                      <a:pt x="61" y="212"/>
                      <a:pt x="71" y="212"/>
                    </a:cubicBezTo>
                    <a:cubicBezTo>
                      <a:pt x="142" y="212"/>
                      <a:pt x="142" y="212"/>
                      <a:pt x="142" y="212"/>
                    </a:cubicBezTo>
                    <a:cubicBezTo>
                      <a:pt x="151" y="212"/>
                      <a:pt x="159" y="204"/>
                      <a:pt x="159" y="195"/>
                    </a:cubicBezTo>
                    <a:cubicBezTo>
                      <a:pt x="159" y="184"/>
                      <a:pt x="159" y="184"/>
                      <a:pt x="159" y="184"/>
                    </a:cubicBezTo>
                    <a:cubicBezTo>
                      <a:pt x="191" y="168"/>
                      <a:pt x="212" y="135"/>
                      <a:pt x="212" y="97"/>
                    </a:cubicBezTo>
                    <a:cubicBezTo>
                      <a:pt x="212" y="44"/>
                      <a:pt x="169" y="0"/>
                      <a:pt x="115" y="0"/>
                    </a:cubicBezTo>
                    <a:close/>
                    <a:moveTo>
                      <a:pt x="124" y="159"/>
                    </a:moveTo>
                    <a:cubicBezTo>
                      <a:pt x="124" y="177"/>
                      <a:pt x="124" y="177"/>
                      <a:pt x="124" y="177"/>
                    </a:cubicBezTo>
                    <a:cubicBezTo>
                      <a:pt x="88" y="177"/>
                      <a:pt x="88" y="177"/>
                      <a:pt x="88" y="177"/>
                    </a:cubicBezTo>
                    <a:cubicBezTo>
                      <a:pt x="88" y="159"/>
                      <a:pt x="88" y="159"/>
                      <a:pt x="88" y="159"/>
                    </a:cubicBezTo>
                    <a:cubicBezTo>
                      <a:pt x="58" y="154"/>
                      <a:pt x="35" y="129"/>
                      <a:pt x="35" y="97"/>
                    </a:cubicBezTo>
                    <a:cubicBezTo>
                      <a:pt x="35" y="63"/>
                      <a:pt x="63" y="36"/>
                      <a:pt x="97" y="36"/>
                    </a:cubicBezTo>
                    <a:cubicBezTo>
                      <a:pt x="115" y="36"/>
                      <a:pt x="115" y="36"/>
                      <a:pt x="115" y="36"/>
                    </a:cubicBezTo>
                    <a:cubicBezTo>
                      <a:pt x="149" y="36"/>
                      <a:pt x="177" y="63"/>
                      <a:pt x="177" y="97"/>
                    </a:cubicBezTo>
                    <a:cubicBezTo>
                      <a:pt x="177" y="129"/>
                      <a:pt x="154" y="154"/>
                      <a:pt x="124"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pl-PL" sz="2399">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Freeform 24@|5FFC:0|FBC:0|LFC:0|LBC:16777215"/>
              <p:cNvSpPr>
                <a:spLocks/>
              </p:cNvSpPr>
              <p:nvPr/>
            </p:nvSpPr>
            <p:spPr bwMode="auto">
              <a:xfrm>
                <a:off x="5525012" y="2106774"/>
                <a:ext cx="114601" cy="28928"/>
              </a:xfrm>
              <a:custGeom>
                <a:avLst/>
                <a:gdLst>
                  <a:gd name="T0" fmla="*/ 9 w 71"/>
                  <a:gd name="T1" fmla="*/ 0 h 18"/>
                  <a:gd name="T2" fmla="*/ 62 w 71"/>
                  <a:gd name="T3" fmla="*/ 0 h 18"/>
                  <a:gd name="T4" fmla="*/ 71 w 71"/>
                  <a:gd name="T5" fmla="*/ 9 h 18"/>
                  <a:gd name="T6" fmla="*/ 62 w 71"/>
                  <a:gd name="T7" fmla="*/ 18 h 18"/>
                  <a:gd name="T8" fmla="*/ 9 w 71"/>
                  <a:gd name="T9" fmla="*/ 18 h 18"/>
                  <a:gd name="T10" fmla="*/ 0 w 71"/>
                  <a:gd name="T11" fmla="*/ 9 h 18"/>
                  <a:gd name="T12" fmla="*/ 9 w 71"/>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71" h="18">
                    <a:moveTo>
                      <a:pt x="9" y="0"/>
                    </a:moveTo>
                    <a:cubicBezTo>
                      <a:pt x="62" y="0"/>
                      <a:pt x="62" y="0"/>
                      <a:pt x="62" y="0"/>
                    </a:cubicBezTo>
                    <a:cubicBezTo>
                      <a:pt x="67" y="0"/>
                      <a:pt x="71" y="4"/>
                      <a:pt x="71" y="9"/>
                    </a:cubicBezTo>
                    <a:cubicBezTo>
                      <a:pt x="71" y="14"/>
                      <a:pt x="67" y="18"/>
                      <a:pt x="62" y="18"/>
                    </a:cubicBezTo>
                    <a:cubicBezTo>
                      <a:pt x="9" y="18"/>
                      <a:pt x="9" y="18"/>
                      <a:pt x="9" y="18"/>
                    </a:cubicBezTo>
                    <a:cubicBezTo>
                      <a:pt x="4" y="18"/>
                      <a:pt x="0" y="14"/>
                      <a:pt x="0" y="9"/>
                    </a:cubicBezTo>
                    <a:cubicBezTo>
                      <a:pt x="0" y="4"/>
                      <a:pt x="4"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pl-PL" sz="2399">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Freeform 25@|5FFC:0|FBC:0|LFC:0|LBC:16777215"/>
              <p:cNvSpPr>
                <a:spLocks/>
              </p:cNvSpPr>
              <p:nvPr/>
            </p:nvSpPr>
            <p:spPr bwMode="auto">
              <a:xfrm>
                <a:off x="5551715" y="2163519"/>
                <a:ext cx="58970" cy="28928"/>
              </a:xfrm>
              <a:custGeom>
                <a:avLst/>
                <a:gdLst>
                  <a:gd name="T0" fmla="*/ 9 w 36"/>
                  <a:gd name="T1" fmla="*/ 0 h 18"/>
                  <a:gd name="T2" fmla="*/ 27 w 36"/>
                  <a:gd name="T3" fmla="*/ 0 h 18"/>
                  <a:gd name="T4" fmla="*/ 36 w 36"/>
                  <a:gd name="T5" fmla="*/ 9 h 18"/>
                  <a:gd name="T6" fmla="*/ 27 w 36"/>
                  <a:gd name="T7" fmla="*/ 18 h 18"/>
                  <a:gd name="T8" fmla="*/ 9 w 36"/>
                  <a:gd name="T9" fmla="*/ 18 h 18"/>
                  <a:gd name="T10" fmla="*/ 0 w 36"/>
                  <a:gd name="T11" fmla="*/ 9 h 18"/>
                  <a:gd name="T12" fmla="*/ 9 w 3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36" h="18">
                    <a:moveTo>
                      <a:pt x="9" y="0"/>
                    </a:moveTo>
                    <a:cubicBezTo>
                      <a:pt x="27" y="0"/>
                      <a:pt x="27" y="0"/>
                      <a:pt x="27" y="0"/>
                    </a:cubicBezTo>
                    <a:cubicBezTo>
                      <a:pt x="32" y="0"/>
                      <a:pt x="36" y="4"/>
                      <a:pt x="36" y="9"/>
                    </a:cubicBezTo>
                    <a:cubicBezTo>
                      <a:pt x="36" y="14"/>
                      <a:pt x="32" y="18"/>
                      <a:pt x="27" y="18"/>
                    </a:cubicBezTo>
                    <a:cubicBezTo>
                      <a:pt x="9" y="18"/>
                      <a:pt x="9" y="18"/>
                      <a:pt x="9" y="18"/>
                    </a:cubicBezTo>
                    <a:cubicBezTo>
                      <a:pt x="4" y="18"/>
                      <a:pt x="0" y="14"/>
                      <a:pt x="0" y="9"/>
                    </a:cubicBezTo>
                    <a:cubicBezTo>
                      <a:pt x="0" y="4"/>
                      <a:pt x="4"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pl-PL" sz="2399">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0" name="矩形 9"/>
            <p:cNvSpPr/>
            <p:nvPr/>
          </p:nvSpPr>
          <p:spPr>
            <a:xfrm>
              <a:off x="3777685" y="3985792"/>
              <a:ext cx="2077683" cy="775597"/>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我们将不断优化</a:t>
              </a:r>
              <a:r>
                <a:rPr lang="en-US" altLang="zh-CN"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APP</a:t>
              </a:r>
              <a:r>
                <a:rPr lang="zh-CN" altLang="en-US"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的功能和用户体验，提高用户留存率和转化率</a:t>
              </a:r>
              <a:endParaRPr lang="en-US" altLang="zh-CN" sz="14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TextBox 13"/>
            <p:cNvSpPr txBox="1"/>
            <p:nvPr/>
          </p:nvSpPr>
          <p:spPr>
            <a:xfrm>
              <a:off x="4169360" y="3604428"/>
              <a:ext cx="1294333"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a:solidFill>
                    <a:srgbClr val="445469"/>
                  </a:solidFill>
                  <a:latin typeface="Arial" panose="020B0604020202020204" pitchFamily="34" charset="0"/>
                  <a:ea typeface="微软雅黑" panose="020B0503020204020204" pitchFamily="34" charset="-122"/>
                  <a:sym typeface="Arial" panose="020B0604020202020204" pitchFamily="34" charset="0"/>
                </a:rPr>
                <a:t>优化功能</a:t>
              </a:r>
              <a:endParaRPr lang="en-US" sz="16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7" name="组合 16"/>
          <p:cNvGrpSpPr/>
          <p:nvPr/>
        </p:nvGrpSpPr>
        <p:grpSpPr>
          <a:xfrm>
            <a:off x="6409246" y="2654017"/>
            <a:ext cx="2077683" cy="2122445"/>
            <a:chOff x="6409246" y="2654017"/>
            <a:chExt cx="2077683" cy="2122445"/>
          </a:xfrm>
        </p:grpSpPr>
        <p:sp>
          <p:nvSpPr>
            <p:cNvPr id="18" name="Freeform 20"/>
            <p:cNvSpPr>
              <a:spLocks noEditPoints="1"/>
            </p:cNvSpPr>
            <p:nvPr/>
          </p:nvSpPr>
          <p:spPr bwMode="auto">
            <a:xfrm>
              <a:off x="7097035" y="2654017"/>
              <a:ext cx="740857" cy="740857"/>
            </a:xfrm>
            <a:custGeom>
              <a:avLst/>
              <a:gdLst>
                <a:gd name="T0" fmla="*/ 125 w 249"/>
                <a:gd name="T1" fmla="*/ 249 h 249"/>
                <a:gd name="T2" fmla="*/ 0 w 249"/>
                <a:gd name="T3" fmla="*/ 125 h 249"/>
                <a:gd name="T4" fmla="*/ 125 w 249"/>
                <a:gd name="T5" fmla="*/ 0 h 249"/>
                <a:gd name="T6" fmla="*/ 249 w 249"/>
                <a:gd name="T7" fmla="*/ 125 h 249"/>
                <a:gd name="T8" fmla="*/ 125 w 249"/>
                <a:gd name="T9" fmla="*/ 249 h 249"/>
                <a:gd name="T10" fmla="*/ 125 w 249"/>
                <a:gd name="T11" fmla="*/ 31 h 249"/>
                <a:gd name="T12" fmla="*/ 31 w 249"/>
                <a:gd name="T13" fmla="*/ 125 h 249"/>
                <a:gd name="T14" fmla="*/ 125 w 249"/>
                <a:gd name="T15" fmla="*/ 218 h 249"/>
                <a:gd name="T16" fmla="*/ 218 w 249"/>
                <a:gd name="T17" fmla="*/ 125 h 249"/>
                <a:gd name="T18" fmla="*/ 125 w 249"/>
                <a:gd name="T19" fmla="*/ 31 h 249"/>
                <a:gd name="T20" fmla="*/ 93 w 249"/>
                <a:gd name="T21" fmla="*/ 78 h 249"/>
                <a:gd name="T22" fmla="*/ 171 w 249"/>
                <a:gd name="T23" fmla="*/ 125 h 249"/>
                <a:gd name="T24" fmla="*/ 93 w 249"/>
                <a:gd name="T25" fmla="*/ 171 h 249"/>
                <a:gd name="T26" fmla="*/ 93 w 249"/>
                <a:gd name="T27" fmla="*/ 7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9" h="249">
                  <a:moveTo>
                    <a:pt x="125" y="249"/>
                  </a:moveTo>
                  <a:cubicBezTo>
                    <a:pt x="56" y="249"/>
                    <a:pt x="0" y="193"/>
                    <a:pt x="0" y="125"/>
                  </a:cubicBezTo>
                  <a:cubicBezTo>
                    <a:pt x="0" y="56"/>
                    <a:pt x="56" y="0"/>
                    <a:pt x="125" y="0"/>
                  </a:cubicBezTo>
                  <a:cubicBezTo>
                    <a:pt x="193" y="0"/>
                    <a:pt x="249" y="56"/>
                    <a:pt x="249" y="125"/>
                  </a:cubicBezTo>
                  <a:cubicBezTo>
                    <a:pt x="249" y="193"/>
                    <a:pt x="193" y="249"/>
                    <a:pt x="125" y="249"/>
                  </a:cubicBezTo>
                  <a:close/>
                  <a:moveTo>
                    <a:pt x="125" y="31"/>
                  </a:moveTo>
                  <a:cubicBezTo>
                    <a:pt x="73" y="31"/>
                    <a:pt x="31" y="73"/>
                    <a:pt x="31" y="125"/>
                  </a:cubicBezTo>
                  <a:cubicBezTo>
                    <a:pt x="31" y="176"/>
                    <a:pt x="73" y="218"/>
                    <a:pt x="125" y="218"/>
                  </a:cubicBezTo>
                  <a:cubicBezTo>
                    <a:pt x="176" y="218"/>
                    <a:pt x="218" y="176"/>
                    <a:pt x="218" y="125"/>
                  </a:cubicBezTo>
                  <a:cubicBezTo>
                    <a:pt x="218" y="73"/>
                    <a:pt x="176" y="31"/>
                    <a:pt x="125" y="31"/>
                  </a:cubicBezTo>
                  <a:close/>
                  <a:moveTo>
                    <a:pt x="93" y="78"/>
                  </a:moveTo>
                  <a:cubicBezTo>
                    <a:pt x="171" y="125"/>
                    <a:pt x="171" y="125"/>
                    <a:pt x="171" y="125"/>
                  </a:cubicBezTo>
                  <a:cubicBezTo>
                    <a:pt x="93" y="171"/>
                    <a:pt x="93" y="171"/>
                    <a:pt x="93" y="171"/>
                  </a:cubicBezTo>
                  <a:lnTo>
                    <a:pt x="93" y="78"/>
                  </a:lnTo>
                  <a:close/>
                </a:path>
              </a:pathLst>
            </a:custGeom>
            <a:solidFill>
              <a:srgbClr val="03715B"/>
            </a:solidFill>
            <a:ln>
              <a:noFill/>
            </a:ln>
          </p:spPr>
          <p:txBody>
            <a:bodyPr vert="horz" wrap="square" lIns="121888" tIns="60944" rIns="121888" bIns="60944" numCol="1" anchor="t" anchorCtr="0" compatLnSpc="1">
              <a:prstTxWarp prst="textNoShape">
                <a:avLst/>
              </a:prstTxWarp>
            </a:bodyPr>
            <a:lstStyle/>
            <a:p>
              <a:endParaRPr lang="pl-PL" sz="2399">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矩形 18"/>
            <p:cNvSpPr/>
            <p:nvPr/>
          </p:nvSpPr>
          <p:spPr>
            <a:xfrm>
              <a:off x="6409246" y="4000865"/>
              <a:ext cx="2077683" cy="775597"/>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我们将继续加强</a:t>
              </a:r>
              <a:r>
                <a:rPr lang="en-US" altLang="zh-CN"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APP</a:t>
              </a:r>
              <a:r>
                <a:rPr lang="zh-CN" altLang="en-US"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的安全措施，保障用户的信息和交易安全</a:t>
              </a:r>
              <a:endParaRPr lang="en-US" altLang="zh-CN" sz="14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TextBox 13"/>
            <p:cNvSpPr txBox="1"/>
            <p:nvPr/>
          </p:nvSpPr>
          <p:spPr>
            <a:xfrm>
              <a:off x="6800921" y="3619501"/>
              <a:ext cx="1294333"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a:solidFill>
                    <a:srgbClr val="445469"/>
                  </a:solidFill>
                  <a:latin typeface="Arial" panose="020B0604020202020204" pitchFamily="34" charset="0"/>
                  <a:ea typeface="微软雅黑" panose="020B0503020204020204" pitchFamily="34" charset="-122"/>
                  <a:sym typeface="Arial" panose="020B0604020202020204" pitchFamily="34" charset="0"/>
                </a:rPr>
                <a:t>加强安全</a:t>
              </a:r>
              <a:endParaRPr lang="en-US" sz="16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1" name="组合 20"/>
          <p:cNvGrpSpPr/>
          <p:nvPr/>
        </p:nvGrpSpPr>
        <p:grpSpPr>
          <a:xfrm>
            <a:off x="9127046" y="2620471"/>
            <a:ext cx="2077683" cy="2155991"/>
            <a:chOff x="9127046" y="2620471"/>
            <a:chExt cx="2077683" cy="2155991"/>
          </a:xfrm>
        </p:grpSpPr>
        <p:sp>
          <p:nvSpPr>
            <p:cNvPr id="22" name="Freeform 22"/>
            <p:cNvSpPr>
              <a:spLocks noEditPoints="1"/>
            </p:cNvSpPr>
            <p:nvPr/>
          </p:nvSpPr>
          <p:spPr bwMode="auto">
            <a:xfrm>
              <a:off x="9763856" y="2620471"/>
              <a:ext cx="628296" cy="837046"/>
            </a:xfrm>
            <a:custGeom>
              <a:avLst/>
              <a:gdLst>
                <a:gd name="T0" fmla="*/ 106 w 211"/>
                <a:gd name="T1" fmla="*/ 0 h 281"/>
                <a:gd name="T2" fmla="*/ 0 w 211"/>
                <a:gd name="T3" fmla="*/ 105 h 281"/>
                <a:gd name="T4" fmla="*/ 106 w 211"/>
                <a:gd name="T5" fmla="*/ 281 h 281"/>
                <a:gd name="T6" fmla="*/ 211 w 211"/>
                <a:gd name="T7" fmla="*/ 105 h 281"/>
                <a:gd name="T8" fmla="*/ 106 w 211"/>
                <a:gd name="T9" fmla="*/ 0 h 281"/>
                <a:gd name="T10" fmla="*/ 106 w 211"/>
                <a:gd name="T11" fmla="*/ 176 h 281"/>
                <a:gd name="T12" fmla="*/ 35 w 211"/>
                <a:gd name="T13" fmla="*/ 105 h 281"/>
                <a:gd name="T14" fmla="*/ 106 w 211"/>
                <a:gd name="T15" fmla="*/ 35 h 281"/>
                <a:gd name="T16" fmla="*/ 176 w 211"/>
                <a:gd name="T17" fmla="*/ 105 h 281"/>
                <a:gd name="T18" fmla="*/ 106 w 211"/>
                <a:gd name="T19" fmla="*/ 176 h 281"/>
                <a:gd name="T20" fmla="*/ 106 w 211"/>
                <a:gd name="T21" fmla="*/ 70 h 281"/>
                <a:gd name="T22" fmla="*/ 70 w 211"/>
                <a:gd name="T23" fmla="*/ 105 h 281"/>
                <a:gd name="T24" fmla="*/ 106 w 211"/>
                <a:gd name="T25" fmla="*/ 141 h 281"/>
                <a:gd name="T26" fmla="*/ 141 w 211"/>
                <a:gd name="T27" fmla="*/ 105 h 281"/>
                <a:gd name="T28" fmla="*/ 106 w 211"/>
                <a:gd name="T29" fmla="*/ 7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1" h="281">
                  <a:moveTo>
                    <a:pt x="106" y="0"/>
                  </a:moveTo>
                  <a:cubicBezTo>
                    <a:pt x="47" y="0"/>
                    <a:pt x="0" y="47"/>
                    <a:pt x="0" y="105"/>
                  </a:cubicBezTo>
                  <a:cubicBezTo>
                    <a:pt x="0" y="164"/>
                    <a:pt x="106" y="281"/>
                    <a:pt x="106" y="281"/>
                  </a:cubicBezTo>
                  <a:cubicBezTo>
                    <a:pt x="106" y="281"/>
                    <a:pt x="211" y="164"/>
                    <a:pt x="211" y="105"/>
                  </a:cubicBezTo>
                  <a:cubicBezTo>
                    <a:pt x="211" y="47"/>
                    <a:pt x="164" y="0"/>
                    <a:pt x="106" y="0"/>
                  </a:cubicBezTo>
                  <a:close/>
                  <a:moveTo>
                    <a:pt x="106" y="176"/>
                  </a:moveTo>
                  <a:cubicBezTo>
                    <a:pt x="67" y="176"/>
                    <a:pt x="35" y="144"/>
                    <a:pt x="35" y="105"/>
                  </a:cubicBezTo>
                  <a:cubicBezTo>
                    <a:pt x="35" y="67"/>
                    <a:pt x="67" y="35"/>
                    <a:pt x="106" y="35"/>
                  </a:cubicBezTo>
                  <a:cubicBezTo>
                    <a:pt x="144" y="35"/>
                    <a:pt x="176" y="67"/>
                    <a:pt x="176" y="105"/>
                  </a:cubicBezTo>
                  <a:cubicBezTo>
                    <a:pt x="176" y="144"/>
                    <a:pt x="144" y="176"/>
                    <a:pt x="106" y="176"/>
                  </a:cubicBezTo>
                  <a:close/>
                  <a:moveTo>
                    <a:pt x="106" y="70"/>
                  </a:moveTo>
                  <a:cubicBezTo>
                    <a:pt x="86" y="70"/>
                    <a:pt x="70" y="86"/>
                    <a:pt x="70" y="105"/>
                  </a:cubicBezTo>
                  <a:cubicBezTo>
                    <a:pt x="70" y="125"/>
                    <a:pt x="86" y="141"/>
                    <a:pt x="106" y="141"/>
                  </a:cubicBezTo>
                  <a:cubicBezTo>
                    <a:pt x="125" y="141"/>
                    <a:pt x="141" y="125"/>
                    <a:pt x="141" y="105"/>
                  </a:cubicBezTo>
                  <a:cubicBezTo>
                    <a:pt x="141" y="86"/>
                    <a:pt x="125" y="70"/>
                    <a:pt x="106" y="70"/>
                  </a:cubicBezTo>
                  <a:close/>
                </a:path>
              </a:pathLst>
            </a:custGeom>
            <a:solidFill>
              <a:srgbClr val="6A6A6A"/>
            </a:solidFill>
            <a:ln>
              <a:noFill/>
            </a:ln>
          </p:spPr>
          <p:txBody>
            <a:bodyPr vert="horz" wrap="square" lIns="121888" tIns="60944" rIns="121888" bIns="60944" numCol="1" anchor="t" anchorCtr="0" compatLnSpc="1">
              <a:prstTxWarp prst="textNoShape">
                <a:avLst/>
              </a:prstTxWarp>
            </a:bodyPr>
            <a:lstStyle/>
            <a:p>
              <a:endParaRPr lang="pl-PL" sz="2399">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矩形 22"/>
            <p:cNvSpPr/>
            <p:nvPr/>
          </p:nvSpPr>
          <p:spPr>
            <a:xfrm>
              <a:off x="9127046" y="4000865"/>
              <a:ext cx="2077683" cy="775597"/>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我们将通过各种方式提高用户的参与度，增加用户的互动和交流</a:t>
              </a:r>
              <a:endParaRPr lang="en-US" altLang="zh-CN" sz="14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TextBox 13"/>
            <p:cNvSpPr txBox="1"/>
            <p:nvPr/>
          </p:nvSpPr>
          <p:spPr>
            <a:xfrm>
              <a:off x="9332118" y="3619501"/>
              <a:ext cx="1491772"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a:solidFill>
                    <a:srgbClr val="445469"/>
                  </a:solidFill>
                  <a:latin typeface="Arial" panose="020B0604020202020204" pitchFamily="34" charset="0"/>
                  <a:ea typeface="微软雅黑" panose="020B0503020204020204" pitchFamily="34" charset="-122"/>
                  <a:sym typeface="Arial" panose="020B0604020202020204" pitchFamily="34" charset="0"/>
                </a:rPr>
                <a:t>提高用户参与度</a:t>
              </a:r>
              <a:endParaRPr lang="en-US" sz="16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2051051762"/>
      </p:ext>
    </p:extLst>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up)">
                                      <p:cBhvr>
                                        <p:cTn id="15" dur="500"/>
                                        <p:tgtEl>
                                          <p:spTgt spid="17"/>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up)">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2A360661-C76E-82E3-146F-12B668BAE61B}"/>
              </a:ext>
            </a:extLst>
          </p:cNvPr>
          <p:cNvSpPr/>
          <p:nvPr/>
        </p:nvSpPr>
        <p:spPr>
          <a:xfrm>
            <a:off x="1104101" y="1947454"/>
            <a:ext cx="9255956" cy="4274237"/>
          </a:xfrm>
          <a:prstGeom prst="roundRect">
            <a:avLst/>
          </a:prstGeom>
          <a:solidFill>
            <a:srgbClr val="0371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3.4 </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产品分析</a:t>
            </a:r>
          </a:p>
        </p:txBody>
      </p:sp>
      <p:grpSp>
        <p:nvGrpSpPr>
          <p:cNvPr id="6" name="组合 5"/>
          <p:cNvGrpSpPr/>
          <p:nvPr/>
        </p:nvGrpSpPr>
        <p:grpSpPr>
          <a:xfrm>
            <a:off x="4450362" y="1105816"/>
            <a:ext cx="2215810" cy="462161"/>
            <a:chOff x="2404624" y="4589516"/>
            <a:chExt cx="2215810" cy="462161"/>
          </a:xfrm>
        </p:grpSpPr>
        <p:sp>
          <p:nvSpPr>
            <p:cNvPr id="9" name="圆角矩形 8"/>
            <p:cNvSpPr/>
            <p:nvPr/>
          </p:nvSpPr>
          <p:spPr>
            <a:xfrm>
              <a:off x="2404624" y="4589516"/>
              <a:ext cx="2215810" cy="462161"/>
            </a:xfrm>
            <a:prstGeom prst="roundRect">
              <a:avLst/>
            </a:prstGeom>
            <a:solidFill>
              <a:srgbClr val="03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0" name="文本框 9"/>
            <p:cNvSpPr txBox="1"/>
            <p:nvPr/>
          </p:nvSpPr>
          <p:spPr>
            <a:xfrm>
              <a:off x="2560866" y="4639314"/>
              <a:ext cx="1890455" cy="338554"/>
            </a:xfrm>
            <a:prstGeom prst="rect">
              <a:avLst/>
            </a:prstGeom>
            <a:noFill/>
          </p:spPr>
          <p:txBody>
            <a:bodyPr wrap="square" rtlCol="0">
              <a:spAutoFit/>
            </a:bodyPr>
            <a:lstStyle/>
            <a:p>
              <a:pPr marL="0" marR="0" lvl="0" indent="0" algn="ctr" defTabSz="1216817" rtl="0" eaLnBrk="1" fontAlgn="auto" latinLnBrk="0" hangingPunct="1">
                <a:lnSpc>
                  <a:spcPct val="100000"/>
                </a:lnSpc>
                <a:spcBef>
                  <a:spcPct val="20000"/>
                </a:spcBef>
                <a:spcAft>
                  <a:spcPts val="0"/>
                </a:spcAft>
                <a:buClrTx/>
                <a:buSzTx/>
                <a:buFontTx/>
                <a:buNone/>
                <a:tabLst/>
                <a:defRPr/>
              </a:pPr>
              <a:r>
                <a:rPr lang="zh-CN" altLang="en-US" sz="1600" b="1" dirty="0">
                  <a:solidFill>
                    <a:prstClr val="white"/>
                  </a:solidFill>
                  <a:latin typeface="Arial" panose="020B0604020202020204" pitchFamily="34" charset="0"/>
                  <a:ea typeface="微软雅黑" panose="020B0503020204020204" pitchFamily="34" charset="-122"/>
                  <a:sym typeface="Arial" panose="020B0604020202020204" pitchFamily="34" charset="0"/>
                </a:rPr>
                <a:t>顶层数据流图</a:t>
              </a:r>
              <a:endParaRPr kumimoji="0" lang="en-US" altLang="zh-CN" sz="16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pic>
        <p:nvPicPr>
          <p:cNvPr id="2" name="图片 1">
            <a:extLst>
              <a:ext uri="{FF2B5EF4-FFF2-40B4-BE49-F238E27FC236}">
                <a16:creationId xmlns:a16="http://schemas.microsoft.com/office/drawing/2014/main" id="{ADD7EA91-779D-ACD1-AC9B-8B6594D9880F}"/>
              </a:ext>
            </a:extLst>
          </p:cNvPr>
          <p:cNvPicPr>
            <a:picLocks noChangeAspect="1"/>
          </p:cNvPicPr>
          <p:nvPr/>
        </p:nvPicPr>
        <p:blipFill>
          <a:blip r:embed="rId4"/>
          <a:stretch>
            <a:fillRect/>
          </a:stretch>
        </p:blipFill>
        <p:spPr>
          <a:xfrm>
            <a:off x="1653279" y="2658734"/>
            <a:ext cx="8157599" cy="2896183"/>
          </a:xfrm>
          <a:prstGeom prst="rect">
            <a:avLst/>
          </a:prstGeom>
        </p:spPr>
      </p:pic>
    </p:spTree>
    <p:extLst>
      <p:ext uri="{BB962C8B-B14F-4D97-AF65-F5344CB8AC3E}">
        <p14:creationId xmlns:p14="http://schemas.microsoft.com/office/powerpoint/2010/main" val="4182391355"/>
      </p:ext>
    </p:extLst>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2A360661-C76E-82E3-146F-12B668BAE61B}"/>
              </a:ext>
            </a:extLst>
          </p:cNvPr>
          <p:cNvSpPr/>
          <p:nvPr/>
        </p:nvSpPr>
        <p:spPr>
          <a:xfrm>
            <a:off x="1104101" y="1947454"/>
            <a:ext cx="9255956" cy="4274237"/>
          </a:xfrm>
          <a:prstGeom prst="roundRect">
            <a:avLst/>
          </a:prstGeom>
          <a:solidFill>
            <a:srgbClr val="0371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3.4 </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产品分析</a:t>
            </a:r>
          </a:p>
        </p:txBody>
      </p:sp>
      <p:grpSp>
        <p:nvGrpSpPr>
          <p:cNvPr id="6" name="组合 5"/>
          <p:cNvGrpSpPr/>
          <p:nvPr/>
        </p:nvGrpSpPr>
        <p:grpSpPr>
          <a:xfrm>
            <a:off x="4450362" y="1105816"/>
            <a:ext cx="2215810" cy="462161"/>
            <a:chOff x="2404624" y="4589516"/>
            <a:chExt cx="2215810" cy="462161"/>
          </a:xfrm>
        </p:grpSpPr>
        <p:sp>
          <p:nvSpPr>
            <p:cNvPr id="9" name="圆角矩形 8"/>
            <p:cNvSpPr/>
            <p:nvPr/>
          </p:nvSpPr>
          <p:spPr>
            <a:xfrm>
              <a:off x="2404624" y="4589516"/>
              <a:ext cx="2215810" cy="462161"/>
            </a:xfrm>
            <a:prstGeom prst="roundRect">
              <a:avLst/>
            </a:prstGeom>
            <a:solidFill>
              <a:srgbClr val="03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0" name="文本框 9"/>
            <p:cNvSpPr txBox="1"/>
            <p:nvPr/>
          </p:nvSpPr>
          <p:spPr>
            <a:xfrm>
              <a:off x="2560866" y="4639314"/>
              <a:ext cx="1890455" cy="338554"/>
            </a:xfrm>
            <a:prstGeom prst="rect">
              <a:avLst/>
            </a:prstGeom>
            <a:noFill/>
          </p:spPr>
          <p:txBody>
            <a:bodyPr wrap="square" rtlCol="0">
              <a:spAutoFit/>
            </a:bodyPr>
            <a:lstStyle/>
            <a:p>
              <a:pPr marL="0" marR="0" lvl="0" indent="0" algn="ctr" defTabSz="1216817" rtl="0" eaLnBrk="1" fontAlgn="auto" latinLnBrk="0" hangingPunct="1">
                <a:lnSpc>
                  <a:spcPct val="100000"/>
                </a:lnSpc>
                <a:spcBef>
                  <a:spcPct val="20000"/>
                </a:spcBef>
                <a:spcAft>
                  <a:spcPts val="0"/>
                </a:spcAft>
                <a:buClrTx/>
                <a:buSzTx/>
                <a:buFontTx/>
                <a:buNone/>
                <a:tabLst/>
                <a:defRPr/>
              </a:pPr>
              <a:r>
                <a:rPr lang="zh-CN" altLang="en-US" sz="1600" b="1" dirty="0">
                  <a:solidFill>
                    <a:prstClr val="white"/>
                  </a:solidFill>
                  <a:latin typeface="Arial" panose="020B0604020202020204" pitchFamily="34" charset="0"/>
                  <a:ea typeface="微软雅黑" panose="020B0503020204020204" pitchFamily="34" charset="-122"/>
                  <a:sym typeface="Arial" panose="020B0604020202020204" pitchFamily="34" charset="0"/>
                </a:rPr>
                <a:t>第一</a:t>
              </a:r>
              <a:r>
                <a:rPr kumimoji="0" lang="zh-CN" altLang="en-US" sz="16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层数据流图</a:t>
              </a:r>
              <a:endParaRPr kumimoji="0" lang="en-US" altLang="zh-CN" sz="16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pic>
        <p:nvPicPr>
          <p:cNvPr id="4" name="图片 3">
            <a:extLst>
              <a:ext uri="{FF2B5EF4-FFF2-40B4-BE49-F238E27FC236}">
                <a16:creationId xmlns:a16="http://schemas.microsoft.com/office/drawing/2014/main" id="{8C4E449A-1AE4-E500-4932-F30DC1588B88}"/>
              </a:ext>
            </a:extLst>
          </p:cNvPr>
          <p:cNvPicPr>
            <a:picLocks noChangeAspect="1"/>
          </p:cNvPicPr>
          <p:nvPr/>
        </p:nvPicPr>
        <p:blipFill>
          <a:blip r:embed="rId4"/>
          <a:stretch>
            <a:fillRect/>
          </a:stretch>
        </p:blipFill>
        <p:spPr>
          <a:xfrm>
            <a:off x="1867358" y="2326258"/>
            <a:ext cx="7729442" cy="3516628"/>
          </a:xfrm>
          <a:prstGeom prst="rect">
            <a:avLst/>
          </a:prstGeom>
        </p:spPr>
      </p:pic>
    </p:spTree>
    <p:extLst>
      <p:ext uri="{BB962C8B-B14F-4D97-AF65-F5344CB8AC3E}">
        <p14:creationId xmlns:p14="http://schemas.microsoft.com/office/powerpoint/2010/main" val="1876275171"/>
      </p:ext>
    </p:extLst>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33" name="图片 32"/>
          <p:cNvPicPr>
            <a:picLocks noChangeAspect="1"/>
          </p:cNvPicPr>
          <p:nvPr/>
        </p:nvPicPr>
        <p:blipFill rotWithShape="1">
          <a:blip r:embed="rId3"/>
          <a:srcRect r="45409" b="62964"/>
          <a:stretch/>
        </p:blipFill>
        <p:spPr>
          <a:xfrm>
            <a:off x="6860309" y="3757759"/>
            <a:ext cx="5331691" cy="3091093"/>
          </a:xfrm>
          <a:prstGeom prst="rect">
            <a:avLst/>
          </a:prstGeom>
        </p:spPr>
      </p:pic>
      <p:grpSp>
        <p:nvGrpSpPr>
          <p:cNvPr id="7" name="组合 32"/>
          <p:cNvGrpSpPr>
            <a:grpSpLocks/>
          </p:cNvGrpSpPr>
          <p:nvPr/>
        </p:nvGrpSpPr>
        <p:grpSpPr bwMode="auto">
          <a:xfrm>
            <a:off x="2387600" y="2836500"/>
            <a:ext cx="3708400" cy="515936"/>
            <a:chOff x="4241800" y="3013770"/>
            <a:chExt cx="3708400" cy="516830"/>
          </a:xfrm>
        </p:grpSpPr>
        <p:sp>
          <p:nvSpPr>
            <p:cNvPr id="8" name="文本框 31"/>
            <p:cNvSpPr txBox="1">
              <a:spLocks noChangeArrowheads="1"/>
            </p:cNvSpPr>
            <p:nvPr/>
          </p:nvSpPr>
          <p:spPr bwMode="auto">
            <a:xfrm>
              <a:off x="4241800" y="3013770"/>
              <a:ext cx="3708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01   </a:t>
              </a: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项目摘要</a:t>
              </a:r>
            </a:p>
          </p:txBody>
        </p:sp>
        <p:cxnSp>
          <p:nvCxnSpPr>
            <p:cNvPr id="9" name="直接连接符 8"/>
            <p:cNvCxnSpPr/>
            <p:nvPr/>
          </p:nvCxnSpPr>
          <p:spPr>
            <a:xfrm>
              <a:off x="4443413" y="3530600"/>
              <a:ext cx="3305175" cy="0"/>
            </a:xfrm>
            <a:prstGeom prst="line">
              <a:avLst/>
            </a:prstGeom>
            <a:ln w="12700" cap="rnd">
              <a:solidFill>
                <a:schemeClr val="bg1"/>
              </a:solidFill>
              <a:prstDash val="sysDash"/>
              <a:headEnd type="none"/>
            </a:ln>
          </p:spPr>
          <p:style>
            <a:lnRef idx="1">
              <a:schemeClr val="accent1"/>
            </a:lnRef>
            <a:fillRef idx="0">
              <a:schemeClr val="accent1"/>
            </a:fillRef>
            <a:effectRef idx="0">
              <a:schemeClr val="accent1"/>
            </a:effectRef>
            <a:fontRef idx="minor">
              <a:schemeClr val="tx1"/>
            </a:fontRef>
          </p:style>
        </p:cxnSp>
      </p:grpSp>
      <p:grpSp>
        <p:nvGrpSpPr>
          <p:cNvPr id="10" name="组合 35"/>
          <p:cNvGrpSpPr>
            <a:grpSpLocks/>
          </p:cNvGrpSpPr>
          <p:nvPr/>
        </p:nvGrpSpPr>
        <p:grpSpPr bwMode="auto">
          <a:xfrm>
            <a:off x="2393065" y="3662000"/>
            <a:ext cx="3708400" cy="515938"/>
            <a:chOff x="4241800" y="3013768"/>
            <a:chExt cx="3708400" cy="516832"/>
          </a:xfrm>
        </p:grpSpPr>
        <p:sp>
          <p:nvSpPr>
            <p:cNvPr id="11" name="文本框 31"/>
            <p:cNvSpPr txBox="1">
              <a:spLocks noChangeArrowheads="1"/>
            </p:cNvSpPr>
            <p:nvPr/>
          </p:nvSpPr>
          <p:spPr bwMode="auto">
            <a:xfrm>
              <a:off x="4241800" y="3013768"/>
              <a:ext cx="3708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02   </a:t>
              </a: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市场分析及定位</a:t>
              </a:r>
            </a:p>
          </p:txBody>
        </p:sp>
        <p:cxnSp>
          <p:nvCxnSpPr>
            <p:cNvPr id="12" name="直接连接符 11"/>
            <p:cNvCxnSpPr/>
            <p:nvPr/>
          </p:nvCxnSpPr>
          <p:spPr>
            <a:xfrm>
              <a:off x="4443413" y="3530600"/>
              <a:ext cx="3305175" cy="0"/>
            </a:xfrm>
            <a:prstGeom prst="line">
              <a:avLst/>
            </a:prstGeom>
            <a:ln w="12700" cap="rnd">
              <a:solidFill>
                <a:schemeClr val="bg1"/>
              </a:solidFill>
              <a:prstDash val="sysDash"/>
              <a:headEnd type="none"/>
            </a:ln>
          </p:spPr>
          <p:style>
            <a:lnRef idx="1">
              <a:schemeClr val="accent1"/>
            </a:lnRef>
            <a:fillRef idx="0">
              <a:schemeClr val="accent1"/>
            </a:fillRef>
            <a:effectRef idx="0">
              <a:schemeClr val="accent1"/>
            </a:effectRef>
            <a:fontRef idx="minor">
              <a:schemeClr val="tx1"/>
            </a:fontRef>
          </p:style>
        </p:cxnSp>
      </p:grpSp>
      <p:grpSp>
        <p:nvGrpSpPr>
          <p:cNvPr id="13" name="组合 38"/>
          <p:cNvGrpSpPr>
            <a:grpSpLocks/>
          </p:cNvGrpSpPr>
          <p:nvPr/>
        </p:nvGrpSpPr>
        <p:grpSpPr bwMode="auto">
          <a:xfrm>
            <a:off x="2402066" y="4487500"/>
            <a:ext cx="3708400" cy="515938"/>
            <a:chOff x="4241800" y="3013768"/>
            <a:chExt cx="3708400" cy="516832"/>
          </a:xfrm>
        </p:grpSpPr>
        <p:sp>
          <p:nvSpPr>
            <p:cNvPr id="14" name="文本框 31"/>
            <p:cNvSpPr txBox="1">
              <a:spLocks noChangeArrowheads="1"/>
            </p:cNvSpPr>
            <p:nvPr/>
          </p:nvSpPr>
          <p:spPr bwMode="auto">
            <a:xfrm>
              <a:off x="4241800" y="3013768"/>
              <a:ext cx="3708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03   </a:t>
              </a: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产品介绍</a:t>
              </a:r>
            </a:p>
          </p:txBody>
        </p:sp>
        <p:cxnSp>
          <p:nvCxnSpPr>
            <p:cNvPr id="15" name="直接连接符 14"/>
            <p:cNvCxnSpPr/>
            <p:nvPr/>
          </p:nvCxnSpPr>
          <p:spPr>
            <a:xfrm>
              <a:off x="4443413" y="3530600"/>
              <a:ext cx="3305175" cy="0"/>
            </a:xfrm>
            <a:prstGeom prst="line">
              <a:avLst/>
            </a:prstGeom>
            <a:ln w="12700" cap="rnd">
              <a:solidFill>
                <a:schemeClr val="bg1"/>
              </a:solidFill>
              <a:prstDash val="sysDash"/>
              <a:headEnd type="none"/>
            </a:ln>
          </p:spPr>
          <p:style>
            <a:lnRef idx="1">
              <a:schemeClr val="accent1"/>
            </a:lnRef>
            <a:fillRef idx="0">
              <a:schemeClr val="accent1"/>
            </a:fillRef>
            <a:effectRef idx="0">
              <a:schemeClr val="accent1"/>
            </a:effectRef>
            <a:fontRef idx="minor">
              <a:schemeClr val="tx1"/>
            </a:fontRef>
          </p:style>
        </p:cxnSp>
      </p:grpSp>
      <p:grpSp>
        <p:nvGrpSpPr>
          <p:cNvPr id="16" name="组合 41"/>
          <p:cNvGrpSpPr>
            <a:grpSpLocks/>
          </p:cNvGrpSpPr>
          <p:nvPr/>
        </p:nvGrpSpPr>
        <p:grpSpPr bwMode="auto">
          <a:xfrm>
            <a:off x="6868776" y="4470283"/>
            <a:ext cx="3708400" cy="517525"/>
            <a:chOff x="4241800" y="3013768"/>
            <a:chExt cx="3708400" cy="516832"/>
          </a:xfrm>
        </p:grpSpPr>
        <p:sp>
          <p:nvSpPr>
            <p:cNvPr id="17" name="文本框 31"/>
            <p:cNvSpPr txBox="1">
              <a:spLocks noChangeArrowheads="1"/>
            </p:cNvSpPr>
            <p:nvPr/>
          </p:nvSpPr>
          <p:spPr bwMode="auto">
            <a:xfrm>
              <a:off x="4241800" y="3013768"/>
              <a:ext cx="3708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06   </a:t>
              </a: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产品展示</a:t>
              </a:r>
            </a:p>
          </p:txBody>
        </p:sp>
        <p:cxnSp>
          <p:nvCxnSpPr>
            <p:cNvPr id="18" name="直接连接符 17"/>
            <p:cNvCxnSpPr/>
            <p:nvPr/>
          </p:nvCxnSpPr>
          <p:spPr>
            <a:xfrm>
              <a:off x="4443413" y="3530600"/>
              <a:ext cx="3305175" cy="0"/>
            </a:xfrm>
            <a:prstGeom prst="line">
              <a:avLst/>
            </a:prstGeom>
            <a:ln w="12700" cap="rnd">
              <a:solidFill>
                <a:schemeClr val="bg1"/>
              </a:solidFill>
              <a:prstDash val="sysDash"/>
              <a:headEnd type="none"/>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4923559" y="1286741"/>
            <a:ext cx="2400300" cy="1055688"/>
            <a:chOff x="4923559" y="1286741"/>
            <a:chExt cx="2400300" cy="1055688"/>
          </a:xfrm>
        </p:grpSpPr>
        <p:grpSp>
          <p:nvGrpSpPr>
            <p:cNvPr id="4" name="组合 29"/>
            <p:cNvGrpSpPr>
              <a:grpSpLocks/>
            </p:cNvGrpSpPr>
            <p:nvPr/>
          </p:nvGrpSpPr>
          <p:grpSpPr bwMode="auto">
            <a:xfrm>
              <a:off x="5349009" y="1286741"/>
              <a:ext cx="1549400" cy="1055688"/>
              <a:chOff x="5321300" y="1423901"/>
              <a:chExt cx="1549400" cy="1056932"/>
            </a:xfrm>
          </p:grpSpPr>
          <p:sp>
            <p:nvSpPr>
              <p:cNvPr id="5" name="文本框 30"/>
              <p:cNvSpPr txBox="1">
                <a:spLocks noChangeArrowheads="1"/>
              </p:cNvSpPr>
              <p:nvPr/>
            </p:nvSpPr>
            <p:spPr bwMode="auto">
              <a:xfrm>
                <a:off x="5321300" y="1423901"/>
                <a:ext cx="15494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4400" b="1">
                    <a:solidFill>
                      <a:schemeClr val="tx1">
                        <a:lumMod val="50000"/>
                        <a:lumOff val="50000"/>
                      </a:schemeClr>
                    </a:solidFill>
                    <a:latin typeface="微软雅黑" panose="020B0503020204020204" pitchFamily="34" charset="-122"/>
                    <a:ea typeface="微软雅黑" panose="020B0503020204020204" pitchFamily="34" charset="-122"/>
                  </a:rPr>
                  <a:t>目录</a:t>
                </a:r>
              </a:p>
            </p:txBody>
          </p:sp>
          <p:sp>
            <p:nvSpPr>
              <p:cNvPr id="6" name="文本框 31"/>
              <p:cNvSpPr txBox="1">
                <a:spLocks noChangeArrowheads="1"/>
              </p:cNvSpPr>
              <p:nvPr/>
            </p:nvSpPr>
            <p:spPr bwMode="auto">
              <a:xfrm>
                <a:off x="5321300" y="2142279"/>
                <a:ext cx="15494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600" b="1">
                    <a:solidFill>
                      <a:schemeClr val="tx1">
                        <a:lumMod val="50000"/>
                        <a:lumOff val="50000"/>
                      </a:schemeClr>
                    </a:solidFill>
                    <a:latin typeface="微软雅黑" panose="020B0503020204020204" pitchFamily="34" charset="-122"/>
                    <a:ea typeface="微软雅黑" panose="020B0503020204020204" pitchFamily="34" charset="-122"/>
                  </a:rPr>
                  <a:t>CONTENTS</a:t>
                </a:r>
                <a:endParaRPr lang="zh-CN" altLang="en-US" sz="1600" b="1">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9" name="任意多边形 18"/>
            <p:cNvSpPr/>
            <p:nvPr/>
          </p:nvSpPr>
          <p:spPr>
            <a:xfrm>
              <a:off x="4923559" y="1491529"/>
              <a:ext cx="2400300" cy="717550"/>
            </a:xfrm>
            <a:custGeom>
              <a:avLst/>
              <a:gdLst>
                <a:gd name="connsiteX0" fmla="*/ 2153337 w 2401674"/>
                <a:gd name="connsiteY0" fmla="*/ 0 h 717475"/>
                <a:gd name="connsiteX1" fmla="*/ 2401674 w 2401674"/>
                <a:gd name="connsiteY1" fmla="*/ 0 h 717475"/>
                <a:gd name="connsiteX2" fmla="*/ 2401674 w 2401674"/>
                <a:gd name="connsiteY2" fmla="*/ 717475 h 717475"/>
                <a:gd name="connsiteX3" fmla="*/ 2153337 w 2401674"/>
                <a:gd name="connsiteY3" fmla="*/ 717475 h 717475"/>
                <a:gd name="connsiteX4" fmla="*/ 2153337 w 2401674"/>
                <a:gd name="connsiteY4" fmla="*/ 627791 h 717475"/>
                <a:gd name="connsiteX5" fmla="*/ 2311990 w 2401674"/>
                <a:gd name="connsiteY5" fmla="*/ 627791 h 717475"/>
                <a:gd name="connsiteX6" fmla="*/ 2311990 w 2401674"/>
                <a:gd name="connsiteY6" fmla="*/ 89684 h 717475"/>
                <a:gd name="connsiteX7" fmla="*/ 2153337 w 2401674"/>
                <a:gd name="connsiteY7" fmla="*/ 89684 h 717475"/>
                <a:gd name="connsiteX8" fmla="*/ 0 w 2401674"/>
                <a:gd name="connsiteY8" fmla="*/ 0 h 717475"/>
                <a:gd name="connsiteX9" fmla="*/ 248337 w 2401674"/>
                <a:gd name="connsiteY9" fmla="*/ 0 h 717475"/>
                <a:gd name="connsiteX10" fmla="*/ 248337 w 2401674"/>
                <a:gd name="connsiteY10" fmla="*/ 89684 h 717475"/>
                <a:gd name="connsiteX11" fmla="*/ 89684 w 2401674"/>
                <a:gd name="connsiteY11" fmla="*/ 89684 h 717475"/>
                <a:gd name="connsiteX12" fmla="*/ 89684 w 2401674"/>
                <a:gd name="connsiteY12" fmla="*/ 627791 h 717475"/>
                <a:gd name="connsiteX13" fmla="*/ 248337 w 2401674"/>
                <a:gd name="connsiteY13" fmla="*/ 627791 h 717475"/>
                <a:gd name="connsiteX14" fmla="*/ 248337 w 2401674"/>
                <a:gd name="connsiteY14" fmla="*/ 717475 h 717475"/>
                <a:gd name="connsiteX15" fmla="*/ 0 w 2401674"/>
                <a:gd name="connsiteY15" fmla="*/ 717475 h 7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01674" h="717475">
                  <a:moveTo>
                    <a:pt x="2153337" y="0"/>
                  </a:moveTo>
                  <a:lnTo>
                    <a:pt x="2401674" y="0"/>
                  </a:lnTo>
                  <a:lnTo>
                    <a:pt x="2401674" y="717475"/>
                  </a:lnTo>
                  <a:lnTo>
                    <a:pt x="2153337" y="717475"/>
                  </a:lnTo>
                  <a:lnTo>
                    <a:pt x="2153337" y="627791"/>
                  </a:lnTo>
                  <a:lnTo>
                    <a:pt x="2311990" y="627791"/>
                  </a:lnTo>
                  <a:lnTo>
                    <a:pt x="2311990" y="89684"/>
                  </a:lnTo>
                  <a:lnTo>
                    <a:pt x="2153337" y="89684"/>
                  </a:lnTo>
                  <a:close/>
                  <a:moveTo>
                    <a:pt x="0" y="0"/>
                  </a:moveTo>
                  <a:lnTo>
                    <a:pt x="248337" y="0"/>
                  </a:lnTo>
                  <a:lnTo>
                    <a:pt x="248337" y="89684"/>
                  </a:lnTo>
                  <a:lnTo>
                    <a:pt x="89684" y="89684"/>
                  </a:lnTo>
                  <a:lnTo>
                    <a:pt x="89684" y="627791"/>
                  </a:lnTo>
                  <a:lnTo>
                    <a:pt x="248337" y="627791"/>
                  </a:lnTo>
                  <a:lnTo>
                    <a:pt x="248337" y="717475"/>
                  </a:lnTo>
                  <a:lnTo>
                    <a:pt x="0" y="717475"/>
                  </a:lnTo>
                  <a:close/>
                </a:path>
              </a:pathLst>
            </a:custGeom>
            <a:solidFill>
              <a:schemeClr val="tx1">
                <a:alpha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lumMod val="50000"/>
                    <a:lumOff val="50000"/>
                  </a:schemeClr>
                </a:solidFill>
              </a:endParaRPr>
            </a:p>
          </p:txBody>
        </p:sp>
      </p:grpSp>
      <p:pic>
        <p:nvPicPr>
          <p:cNvPr id="37" name="图片 36"/>
          <p:cNvPicPr>
            <a:picLocks noChangeAspect="1"/>
          </p:cNvPicPr>
          <p:nvPr/>
        </p:nvPicPr>
        <p:blipFill rotWithShape="1">
          <a:blip r:embed="rId4"/>
          <a:srcRect l="32509" t="64137"/>
          <a:stretch/>
        </p:blipFill>
        <p:spPr>
          <a:xfrm>
            <a:off x="-57150" y="-57151"/>
            <a:ext cx="6542190" cy="2971325"/>
          </a:xfrm>
          <a:prstGeom prst="rect">
            <a:avLst/>
          </a:prstGeom>
        </p:spPr>
      </p:pic>
      <p:grpSp>
        <p:nvGrpSpPr>
          <p:cNvPr id="31" name="组合 32">
            <a:extLst>
              <a:ext uri="{FF2B5EF4-FFF2-40B4-BE49-F238E27FC236}">
                <a16:creationId xmlns:a16="http://schemas.microsoft.com/office/drawing/2014/main" id="{F1D99387-7040-9AC4-4C4A-F7D0AE99F783}"/>
              </a:ext>
            </a:extLst>
          </p:cNvPr>
          <p:cNvGrpSpPr>
            <a:grpSpLocks/>
          </p:cNvGrpSpPr>
          <p:nvPr/>
        </p:nvGrpSpPr>
        <p:grpSpPr bwMode="auto">
          <a:xfrm>
            <a:off x="6868776" y="2836498"/>
            <a:ext cx="3708400" cy="515938"/>
            <a:chOff x="4241800" y="3013768"/>
            <a:chExt cx="3708400" cy="516832"/>
          </a:xfrm>
        </p:grpSpPr>
        <p:sp>
          <p:nvSpPr>
            <p:cNvPr id="32" name="文本框 31">
              <a:extLst>
                <a:ext uri="{FF2B5EF4-FFF2-40B4-BE49-F238E27FC236}">
                  <a16:creationId xmlns:a16="http://schemas.microsoft.com/office/drawing/2014/main" id="{C44816D5-AE4D-2364-8D54-5E3E79E69AFE}"/>
                </a:ext>
              </a:extLst>
            </p:cNvPr>
            <p:cNvSpPr txBox="1">
              <a:spLocks noChangeArrowheads="1"/>
            </p:cNvSpPr>
            <p:nvPr/>
          </p:nvSpPr>
          <p:spPr bwMode="auto">
            <a:xfrm>
              <a:off x="4241800" y="3013768"/>
              <a:ext cx="3708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04   </a:t>
              </a: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市场与营销</a:t>
              </a:r>
            </a:p>
          </p:txBody>
        </p:sp>
        <p:cxnSp>
          <p:nvCxnSpPr>
            <p:cNvPr id="34" name="直接连接符 33">
              <a:extLst>
                <a:ext uri="{FF2B5EF4-FFF2-40B4-BE49-F238E27FC236}">
                  <a16:creationId xmlns:a16="http://schemas.microsoft.com/office/drawing/2014/main" id="{952DC92D-DFA1-A675-A1BB-8D4F5ECB707C}"/>
                </a:ext>
              </a:extLst>
            </p:cNvPr>
            <p:cNvCxnSpPr/>
            <p:nvPr/>
          </p:nvCxnSpPr>
          <p:spPr>
            <a:xfrm>
              <a:off x="4443413" y="3530600"/>
              <a:ext cx="3305175" cy="0"/>
            </a:xfrm>
            <a:prstGeom prst="line">
              <a:avLst/>
            </a:prstGeom>
            <a:ln w="12700" cap="rnd">
              <a:solidFill>
                <a:schemeClr val="bg1"/>
              </a:solidFill>
              <a:prstDash val="sysDash"/>
              <a:headEnd type="none"/>
            </a:ln>
          </p:spPr>
          <p:style>
            <a:lnRef idx="1">
              <a:schemeClr val="accent1"/>
            </a:lnRef>
            <a:fillRef idx="0">
              <a:schemeClr val="accent1"/>
            </a:fillRef>
            <a:effectRef idx="0">
              <a:schemeClr val="accent1"/>
            </a:effectRef>
            <a:fontRef idx="minor">
              <a:schemeClr val="tx1"/>
            </a:fontRef>
          </p:style>
        </p:cxnSp>
      </p:grpSp>
      <p:grpSp>
        <p:nvGrpSpPr>
          <p:cNvPr id="35" name="组合 32">
            <a:extLst>
              <a:ext uri="{FF2B5EF4-FFF2-40B4-BE49-F238E27FC236}">
                <a16:creationId xmlns:a16="http://schemas.microsoft.com/office/drawing/2014/main" id="{95AA5740-C494-3C0F-966F-38F2F1972168}"/>
              </a:ext>
            </a:extLst>
          </p:cNvPr>
          <p:cNvGrpSpPr>
            <a:grpSpLocks/>
          </p:cNvGrpSpPr>
          <p:nvPr/>
        </p:nvGrpSpPr>
        <p:grpSpPr bwMode="auto">
          <a:xfrm>
            <a:off x="6888546" y="3620392"/>
            <a:ext cx="3708400" cy="515938"/>
            <a:chOff x="4241800" y="3013768"/>
            <a:chExt cx="3708400" cy="516832"/>
          </a:xfrm>
        </p:grpSpPr>
        <p:sp>
          <p:nvSpPr>
            <p:cNvPr id="36" name="文本框 31">
              <a:extLst>
                <a:ext uri="{FF2B5EF4-FFF2-40B4-BE49-F238E27FC236}">
                  <a16:creationId xmlns:a16="http://schemas.microsoft.com/office/drawing/2014/main" id="{B3209E73-AFB1-4A44-1B8B-55C2507AE2DA}"/>
                </a:ext>
              </a:extLst>
            </p:cNvPr>
            <p:cNvSpPr txBox="1">
              <a:spLocks noChangeArrowheads="1"/>
            </p:cNvSpPr>
            <p:nvPr/>
          </p:nvSpPr>
          <p:spPr bwMode="auto">
            <a:xfrm>
              <a:off x="4241800" y="3013768"/>
              <a:ext cx="3708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05   </a:t>
              </a: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风险管理</a:t>
              </a:r>
            </a:p>
          </p:txBody>
        </p:sp>
        <p:cxnSp>
          <p:nvCxnSpPr>
            <p:cNvPr id="38" name="直接连接符 37">
              <a:extLst>
                <a:ext uri="{FF2B5EF4-FFF2-40B4-BE49-F238E27FC236}">
                  <a16:creationId xmlns:a16="http://schemas.microsoft.com/office/drawing/2014/main" id="{05C8BA60-ACE6-A709-B59A-58AAD1D79940}"/>
                </a:ext>
              </a:extLst>
            </p:cNvPr>
            <p:cNvCxnSpPr/>
            <p:nvPr/>
          </p:nvCxnSpPr>
          <p:spPr>
            <a:xfrm>
              <a:off x="4443413" y="3530600"/>
              <a:ext cx="3305175" cy="0"/>
            </a:xfrm>
            <a:prstGeom prst="line">
              <a:avLst/>
            </a:prstGeom>
            <a:ln w="12700" cap="rnd">
              <a:solidFill>
                <a:schemeClr val="bg1"/>
              </a:solidFill>
              <a:prstDash val="sysDash"/>
              <a:head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78541546"/>
      </p:ext>
    </p:extLst>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anim calcmode="lin" valueType="num">
                                      <p:cBhvr>
                                        <p:cTn id="26" dur="1000" fill="hold"/>
                                        <p:tgtEl>
                                          <p:spTgt spid="13"/>
                                        </p:tgtEl>
                                        <p:attrNameLst>
                                          <p:attrName>ppt_x</p:attrName>
                                        </p:attrNameLst>
                                      </p:cBhvr>
                                      <p:tavLst>
                                        <p:tav tm="0">
                                          <p:val>
                                            <p:strVal val="#ppt_x"/>
                                          </p:val>
                                        </p:tav>
                                        <p:tav tm="100000">
                                          <p:val>
                                            <p:strVal val="#ppt_x"/>
                                          </p:val>
                                        </p:tav>
                                      </p:tavLst>
                                    </p:anim>
                                    <p:anim calcmode="lin" valueType="num">
                                      <p:cBhvr>
                                        <p:cTn id="27" dur="1000" fill="hold"/>
                                        <p:tgtEl>
                                          <p:spTgt spid="13"/>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000"/>
                                        <p:tgtEl>
                                          <p:spTgt spid="16"/>
                                        </p:tgtEl>
                                      </p:cBhvr>
                                    </p:animEffect>
                                    <p:anim calcmode="lin" valueType="num">
                                      <p:cBhvr>
                                        <p:cTn id="32" dur="1000" fill="hold"/>
                                        <p:tgtEl>
                                          <p:spTgt spid="16"/>
                                        </p:tgtEl>
                                        <p:attrNameLst>
                                          <p:attrName>ppt_x</p:attrName>
                                        </p:attrNameLst>
                                      </p:cBhvr>
                                      <p:tavLst>
                                        <p:tav tm="0">
                                          <p:val>
                                            <p:strVal val="#ppt_x"/>
                                          </p:val>
                                        </p:tav>
                                        <p:tav tm="100000">
                                          <p:val>
                                            <p:strVal val="#ppt_x"/>
                                          </p:val>
                                        </p:tav>
                                      </p:tavLst>
                                    </p:anim>
                                    <p:anim calcmode="lin" valueType="num">
                                      <p:cBhvr>
                                        <p:cTn id="33" dur="1000" fill="hold"/>
                                        <p:tgtEl>
                                          <p:spTgt spid="16"/>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1000"/>
                                        <p:tgtEl>
                                          <p:spTgt spid="31"/>
                                        </p:tgtEl>
                                      </p:cBhvr>
                                    </p:animEffect>
                                    <p:anim calcmode="lin" valueType="num">
                                      <p:cBhvr>
                                        <p:cTn id="38" dur="1000" fill="hold"/>
                                        <p:tgtEl>
                                          <p:spTgt spid="31"/>
                                        </p:tgtEl>
                                        <p:attrNameLst>
                                          <p:attrName>ppt_x</p:attrName>
                                        </p:attrNameLst>
                                      </p:cBhvr>
                                      <p:tavLst>
                                        <p:tav tm="0">
                                          <p:val>
                                            <p:strVal val="#ppt_x"/>
                                          </p:val>
                                        </p:tav>
                                        <p:tav tm="100000">
                                          <p:val>
                                            <p:strVal val="#ppt_x"/>
                                          </p:val>
                                        </p:tav>
                                      </p:tavLst>
                                    </p:anim>
                                    <p:anim calcmode="lin" valueType="num">
                                      <p:cBhvr>
                                        <p:cTn id="39" dur="1000" fill="hold"/>
                                        <p:tgtEl>
                                          <p:spTgt spid="31"/>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1000"/>
                                        <p:tgtEl>
                                          <p:spTgt spid="35"/>
                                        </p:tgtEl>
                                      </p:cBhvr>
                                    </p:animEffect>
                                    <p:anim calcmode="lin" valueType="num">
                                      <p:cBhvr>
                                        <p:cTn id="44" dur="1000" fill="hold"/>
                                        <p:tgtEl>
                                          <p:spTgt spid="35"/>
                                        </p:tgtEl>
                                        <p:attrNameLst>
                                          <p:attrName>ppt_x</p:attrName>
                                        </p:attrNameLst>
                                      </p:cBhvr>
                                      <p:tavLst>
                                        <p:tav tm="0">
                                          <p:val>
                                            <p:strVal val="#ppt_x"/>
                                          </p:val>
                                        </p:tav>
                                        <p:tav tm="100000">
                                          <p:val>
                                            <p:strVal val="#ppt_x"/>
                                          </p:val>
                                        </p:tav>
                                      </p:tavLst>
                                    </p:anim>
                                    <p:anim calcmode="lin" valueType="num">
                                      <p:cBhvr>
                                        <p:cTn id="45"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2A360661-C76E-82E3-146F-12B668BAE61B}"/>
              </a:ext>
            </a:extLst>
          </p:cNvPr>
          <p:cNvSpPr/>
          <p:nvPr/>
        </p:nvSpPr>
        <p:spPr>
          <a:xfrm>
            <a:off x="2508695" y="986374"/>
            <a:ext cx="8407544" cy="5702385"/>
          </a:xfrm>
          <a:prstGeom prst="roundRect">
            <a:avLst/>
          </a:prstGeom>
          <a:solidFill>
            <a:srgbClr val="0371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3.4 </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产品分析</a:t>
            </a:r>
          </a:p>
        </p:txBody>
      </p:sp>
      <p:grpSp>
        <p:nvGrpSpPr>
          <p:cNvPr id="6" name="组合 5"/>
          <p:cNvGrpSpPr/>
          <p:nvPr/>
        </p:nvGrpSpPr>
        <p:grpSpPr>
          <a:xfrm>
            <a:off x="846354" y="3071794"/>
            <a:ext cx="728557" cy="953447"/>
            <a:chOff x="2404624" y="4589516"/>
            <a:chExt cx="2215810" cy="252476"/>
          </a:xfrm>
        </p:grpSpPr>
        <p:sp>
          <p:nvSpPr>
            <p:cNvPr id="9" name="圆角矩形 8"/>
            <p:cNvSpPr/>
            <p:nvPr/>
          </p:nvSpPr>
          <p:spPr>
            <a:xfrm>
              <a:off x="2404624" y="4589516"/>
              <a:ext cx="2215810" cy="252476"/>
            </a:xfrm>
            <a:prstGeom prst="roundRect">
              <a:avLst/>
            </a:prstGeom>
            <a:solidFill>
              <a:srgbClr val="03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0" name="文本框 9"/>
            <p:cNvSpPr txBox="1"/>
            <p:nvPr/>
          </p:nvSpPr>
          <p:spPr>
            <a:xfrm>
              <a:off x="2404627" y="4639314"/>
              <a:ext cx="2046695" cy="103821"/>
            </a:xfrm>
            <a:prstGeom prst="rect">
              <a:avLst/>
            </a:prstGeom>
            <a:noFill/>
          </p:spPr>
          <p:txBody>
            <a:bodyPr vert="horz" wrap="square" rtlCol="0">
              <a:spAutoFit/>
            </a:bodyPr>
            <a:lstStyle/>
            <a:p>
              <a:pPr marL="0" marR="0" lvl="0" indent="0" algn="ctr" defTabSz="1216817" rtl="0" eaLnBrk="1" fontAlgn="auto" latinLnBrk="0" hangingPunct="1">
                <a:lnSpc>
                  <a:spcPct val="100000"/>
                </a:lnSpc>
                <a:spcBef>
                  <a:spcPct val="20000"/>
                </a:spcBef>
                <a:spcAft>
                  <a:spcPts val="0"/>
                </a:spcAft>
                <a:buClrTx/>
                <a:buSzTx/>
                <a:buFontTx/>
                <a:buNone/>
                <a:tabLst/>
                <a:defRPr/>
              </a:pPr>
              <a:r>
                <a:rPr lang="en-US" altLang="zh-CN" sz="1600" b="1" dirty="0">
                  <a:solidFill>
                    <a:prstClr val="white"/>
                  </a:solidFill>
                  <a:latin typeface="Arial" panose="020B0604020202020204" pitchFamily="34" charset="0"/>
                  <a:ea typeface="微软雅黑" panose="020B0503020204020204" pitchFamily="34" charset="-122"/>
                  <a:sym typeface="Arial" panose="020B0604020202020204" pitchFamily="34" charset="0"/>
                </a:rPr>
                <a:t>E—R</a:t>
              </a:r>
              <a:r>
                <a:rPr lang="zh-CN" altLang="en-US" sz="1600" b="1" dirty="0">
                  <a:solidFill>
                    <a:prstClr val="white"/>
                  </a:solidFill>
                  <a:latin typeface="Arial" panose="020B0604020202020204" pitchFamily="34" charset="0"/>
                  <a:ea typeface="微软雅黑" panose="020B0503020204020204" pitchFamily="34" charset="-122"/>
                  <a:sym typeface="Arial" panose="020B0604020202020204" pitchFamily="34" charset="0"/>
                </a:rPr>
                <a:t>图</a:t>
              </a:r>
              <a:endParaRPr kumimoji="0" lang="en-US" altLang="zh-CN" sz="16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pic>
        <p:nvPicPr>
          <p:cNvPr id="5" name="图片 4">
            <a:extLst>
              <a:ext uri="{FF2B5EF4-FFF2-40B4-BE49-F238E27FC236}">
                <a16:creationId xmlns:a16="http://schemas.microsoft.com/office/drawing/2014/main" id="{426487EB-E4E3-373B-7099-FBC85778B0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1148" y="1461155"/>
            <a:ext cx="6722638" cy="4587651"/>
          </a:xfrm>
          <a:prstGeom prst="rect">
            <a:avLst/>
          </a:prstGeom>
        </p:spPr>
      </p:pic>
    </p:spTree>
    <p:extLst>
      <p:ext uri="{BB962C8B-B14F-4D97-AF65-F5344CB8AC3E}">
        <p14:creationId xmlns:p14="http://schemas.microsoft.com/office/powerpoint/2010/main" val="2562721540"/>
      </p:ext>
    </p:extLst>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5" name="组合 4"/>
          <p:cNvGrpSpPr/>
          <p:nvPr/>
        </p:nvGrpSpPr>
        <p:grpSpPr>
          <a:xfrm>
            <a:off x="-422671" y="571201"/>
            <a:ext cx="6068291" cy="5664647"/>
            <a:chOff x="2496157" y="237388"/>
            <a:chExt cx="6822015" cy="6383223"/>
          </a:xfrm>
        </p:grpSpPr>
        <p:pic>
          <p:nvPicPr>
            <p:cNvPr id="2" name="图片 1"/>
            <p:cNvPicPr>
              <a:picLocks noChangeAspect="1"/>
            </p:cNvPicPr>
            <p:nvPr/>
          </p:nvPicPr>
          <p:blipFill>
            <a:blip r:embed="rId3"/>
            <a:stretch>
              <a:fillRect/>
            </a:stretch>
          </p:blipFill>
          <p:spPr>
            <a:xfrm>
              <a:off x="2499730" y="237388"/>
              <a:ext cx="6818442" cy="6383223"/>
            </a:xfrm>
            <a:prstGeom prst="rect">
              <a:avLst/>
            </a:prstGeom>
          </p:spPr>
        </p:pic>
        <p:pic>
          <p:nvPicPr>
            <p:cNvPr id="4" name="图片 3"/>
            <p:cNvPicPr>
              <a:picLocks noChangeAspect="1"/>
            </p:cNvPicPr>
            <p:nvPr/>
          </p:nvPicPr>
          <p:blipFill>
            <a:blip r:embed="rId4"/>
            <a:stretch>
              <a:fillRect/>
            </a:stretch>
          </p:blipFill>
          <p:spPr>
            <a:xfrm>
              <a:off x="2496157" y="237388"/>
              <a:ext cx="6822015" cy="6383065"/>
            </a:xfrm>
            <a:prstGeom prst="rect">
              <a:avLst/>
            </a:prstGeom>
          </p:spPr>
        </p:pic>
      </p:grpSp>
      <p:grpSp>
        <p:nvGrpSpPr>
          <p:cNvPr id="7" name="组合 6"/>
          <p:cNvGrpSpPr/>
          <p:nvPr/>
        </p:nvGrpSpPr>
        <p:grpSpPr>
          <a:xfrm>
            <a:off x="346734" y="829931"/>
            <a:ext cx="5144671" cy="5197160"/>
            <a:chOff x="346734" y="829931"/>
            <a:chExt cx="5144671" cy="5197160"/>
          </a:xfrm>
        </p:grpSpPr>
        <p:pic>
          <p:nvPicPr>
            <p:cNvPr id="6" name="图片 5"/>
            <p:cNvPicPr>
              <a:picLocks noChangeAspect="1"/>
            </p:cNvPicPr>
            <p:nvPr/>
          </p:nvPicPr>
          <p:blipFill>
            <a:blip r:embed="rId5"/>
            <a:stretch>
              <a:fillRect/>
            </a:stretch>
          </p:blipFill>
          <p:spPr>
            <a:xfrm>
              <a:off x="346734" y="829931"/>
              <a:ext cx="5144671" cy="5197160"/>
            </a:xfrm>
            <a:prstGeom prst="rect">
              <a:avLst/>
            </a:prstGeom>
          </p:spPr>
        </p:pic>
        <p:sp>
          <p:nvSpPr>
            <p:cNvPr id="3" name="文本框 2"/>
            <p:cNvSpPr txBox="1"/>
            <p:nvPr/>
          </p:nvSpPr>
          <p:spPr>
            <a:xfrm>
              <a:off x="1450931" y="2161083"/>
              <a:ext cx="3844955" cy="26468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8" name="组合 7"/>
          <p:cNvGrpSpPr/>
          <p:nvPr/>
        </p:nvGrpSpPr>
        <p:grpSpPr>
          <a:xfrm>
            <a:off x="6400083" y="2708275"/>
            <a:ext cx="5726834" cy="1974394"/>
            <a:chOff x="6400083" y="2708275"/>
            <a:chExt cx="5726834" cy="1974394"/>
          </a:xfrm>
        </p:grpSpPr>
        <p:grpSp>
          <p:nvGrpSpPr>
            <p:cNvPr id="13" name="组合 2"/>
            <p:cNvGrpSpPr>
              <a:grpSpLocks/>
            </p:cNvGrpSpPr>
            <p:nvPr/>
          </p:nvGrpSpPr>
          <p:grpSpPr bwMode="auto">
            <a:xfrm>
              <a:off x="6888163" y="3098800"/>
              <a:ext cx="4900564" cy="646331"/>
              <a:chOff x="322440" y="4184903"/>
              <a:chExt cx="4900847" cy="646549"/>
            </a:xfrm>
          </p:grpSpPr>
          <p:sp>
            <p:nvSpPr>
              <p:cNvPr id="14" name="文本框 13"/>
              <p:cNvSpPr txBox="1"/>
              <p:nvPr/>
            </p:nvSpPr>
            <p:spPr>
              <a:xfrm>
                <a:off x="1198791" y="4184903"/>
                <a:ext cx="4024496" cy="646549"/>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市场与营销</a:t>
                </a:r>
              </a:p>
            </p:txBody>
          </p:sp>
          <p:grpSp>
            <p:nvGrpSpPr>
              <p:cNvPr id="15" name="组合 4"/>
              <p:cNvGrpSpPr>
                <a:grpSpLocks/>
              </p:cNvGrpSpPr>
              <p:nvPr/>
            </p:nvGrpSpPr>
            <p:grpSpPr bwMode="auto">
              <a:xfrm>
                <a:off x="322440" y="4202901"/>
                <a:ext cx="658251" cy="610334"/>
                <a:chOff x="2680724" y="3950006"/>
                <a:chExt cx="863174" cy="800339"/>
              </a:xfrm>
            </p:grpSpPr>
            <p:sp>
              <p:nvSpPr>
                <p:cNvPr id="16" name="任意多边形 15"/>
                <p:cNvSpPr/>
                <p:nvPr/>
              </p:nvSpPr>
              <p:spPr>
                <a:xfrm>
                  <a:off x="2711951" y="3949312"/>
                  <a:ext cx="832733" cy="801728"/>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0E35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任意多边形 16"/>
                <p:cNvSpPr/>
                <p:nvPr/>
              </p:nvSpPr>
              <p:spPr>
                <a:xfrm>
                  <a:off x="2680724" y="3959723"/>
                  <a:ext cx="863960" cy="699691"/>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8FB3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sp>
          <p:nvSpPr>
            <p:cNvPr id="18" name="图文框 17"/>
            <p:cNvSpPr/>
            <p:nvPr/>
          </p:nvSpPr>
          <p:spPr>
            <a:xfrm>
              <a:off x="6672263" y="2708275"/>
              <a:ext cx="5289550" cy="1368425"/>
            </a:xfrm>
            <a:prstGeom prst="frame">
              <a:avLst>
                <a:gd name="adj1" fmla="val 1900"/>
              </a:avLst>
            </a:prstGeom>
            <a:gradFill>
              <a:gsLst>
                <a:gs pos="25000">
                  <a:srgbClr val="00D5B5"/>
                </a:gs>
                <a:gs pos="0">
                  <a:srgbClr val="F47508"/>
                </a:gs>
                <a:gs pos="49000">
                  <a:srgbClr val="F47508"/>
                </a:gs>
                <a:gs pos="72000">
                  <a:srgbClr val="0089AB"/>
                </a:gs>
                <a:gs pos="94000">
                  <a:srgbClr val="FEA300"/>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9" name="矩形 33"/>
            <p:cNvSpPr>
              <a:spLocks noChangeArrowheads="1"/>
            </p:cNvSpPr>
            <p:nvPr/>
          </p:nvSpPr>
          <p:spPr bwMode="auto">
            <a:xfrm>
              <a:off x="6400083" y="4467225"/>
              <a:ext cx="572683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1216025" rtl="0" eaLnBrk="1" fontAlgn="auto" latinLnBrk="0" hangingPunct="1">
                <a:lnSpc>
                  <a:spcPct val="100000"/>
                </a:lnSpc>
                <a:spcBef>
                  <a:spcPct val="20000"/>
                </a:spcBef>
                <a:spcAft>
                  <a:spcPts val="0"/>
                </a:spcAft>
                <a:buClrTx/>
                <a:buSzTx/>
                <a:buFontTx/>
                <a:buNone/>
                <a:tabLst/>
                <a:defRPr/>
              </a:pPr>
              <a:endParaRPr kumimoji="0" lang="en-US" altLang="zh-CN" sz="14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Tree>
    <p:extLst>
      <p:ext uri="{BB962C8B-B14F-4D97-AF65-F5344CB8AC3E}">
        <p14:creationId xmlns:p14="http://schemas.microsoft.com/office/powerpoint/2010/main" val="3755919031"/>
      </p:ext>
    </p:extLst>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750" fill="hold"/>
                                        <p:tgtEl>
                                          <p:spTgt spid="7"/>
                                        </p:tgtEl>
                                        <p:attrNameLst>
                                          <p:attrName>ppt_w</p:attrName>
                                        </p:attrNameLst>
                                      </p:cBhvr>
                                      <p:tavLst>
                                        <p:tav tm="0">
                                          <p:val>
                                            <p:fltVal val="0"/>
                                          </p:val>
                                        </p:tav>
                                        <p:tav tm="100000">
                                          <p:val>
                                            <p:strVal val="#ppt_w"/>
                                          </p:val>
                                        </p:tav>
                                      </p:tavLst>
                                    </p:anim>
                                    <p:anim calcmode="lin" valueType="num">
                                      <p:cBhvr>
                                        <p:cTn id="8" dur="1750" fill="hold"/>
                                        <p:tgtEl>
                                          <p:spTgt spid="7"/>
                                        </p:tgtEl>
                                        <p:attrNameLst>
                                          <p:attrName>ppt_h</p:attrName>
                                        </p:attrNameLst>
                                      </p:cBhvr>
                                      <p:tavLst>
                                        <p:tav tm="0">
                                          <p:val>
                                            <p:fltVal val="0"/>
                                          </p:val>
                                        </p:tav>
                                        <p:tav tm="100000">
                                          <p:val>
                                            <p:strVal val="#ppt_h"/>
                                          </p:val>
                                        </p:tav>
                                      </p:tavLst>
                                    </p:anim>
                                    <p:anim calcmode="lin" valueType="num">
                                      <p:cBhvr>
                                        <p:cTn id="9" dur="1750" fill="hold"/>
                                        <p:tgtEl>
                                          <p:spTgt spid="7"/>
                                        </p:tgtEl>
                                        <p:attrNameLst>
                                          <p:attrName>style.rotation</p:attrName>
                                        </p:attrNameLst>
                                      </p:cBhvr>
                                      <p:tavLst>
                                        <p:tav tm="0">
                                          <p:val>
                                            <p:fltVal val="360"/>
                                          </p:val>
                                        </p:tav>
                                        <p:tav tm="100000">
                                          <p:val>
                                            <p:fltVal val="0"/>
                                          </p:val>
                                        </p:tav>
                                      </p:tavLst>
                                    </p:anim>
                                    <p:animEffect transition="in" filter="fade">
                                      <p:cBhvr>
                                        <p:cTn id="10" dur="1750"/>
                                        <p:tgtEl>
                                          <p:spTgt spid="7"/>
                                        </p:tgtEl>
                                      </p:cBhvr>
                                    </p:animEffect>
                                  </p:childTnLst>
                                </p:cTn>
                              </p:par>
                            </p:childTnLst>
                          </p:cTn>
                        </p:par>
                        <p:par>
                          <p:cTn id="11" fill="hold">
                            <p:stCondLst>
                              <p:cond delay="1750"/>
                            </p:stCondLst>
                            <p:childTnLst>
                              <p:par>
                                <p:cTn id="12" presetID="2" presetClass="entr" presetSubtype="2"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1+#ppt_w/2"/>
                                          </p:val>
                                        </p:tav>
                                        <p:tav tm="100000">
                                          <p:val>
                                            <p:strVal val="#ppt_x"/>
                                          </p:val>
                                        </p:tav>
                                      </p:tavLst>
                                    </p:anim>
                                    <p:anim calcmode="lin" valueType="num">
                                      <p:cBhvr additive="base">
                                        <p:cTn id="15"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grpSp>
        <p:nvGrpSpPr>
          <p:cNvPr id="7" name="组合 6"/>
          <p:cNvGrpSpPr/>
          <p:nvPr/>
        </p:nvGrpSpPr>
        <p:grpSpPr>
          <a:xfrm>
            <a:off x="1189846" y="2291871"/>
            <a:ext cx="5896754" cy="2495280"/>
            <a:chOff x="1189846" y="2291871"/>
            <a:chExt cx="5896754" cy="2495280"/>
          </a:xfrm>
        </p:grpSpPr>
        <p:sp>
          <p:nvSpPr>
            <p:cNvPr id="8" name="Oval 10"/>
            <p:cNvSpPr>
              <a:spLocks noChangeAspect="1"/>
            </p:cNvSpPr>
            <p:nvPr/>
          </p:nvSpPr>
          <p:spPr>
            <a:xfrm>
              <a:off x="1189846" y="2291871"/>
              <a:ext cx="576000" cy="576000"/>
            </a:xfrm>
            <a:prstGeom prst="ellipse">
              <a:avLst/>
            </a:prstGeom>
            <a:solidFill>
              <a:srgbClr val="03715B"/>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5" descr="bulb.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27006" y="2455214"/>
              <a:ext cx="289548" cy="289548"/>
            </a:xfrm>
            <a:prstGeom prst="rect">
              <a:avLst/>
            </a:prstGeom>
          </p:spPr>
        </p:pic>
        <p:sp>
          <p:nvSpPr>
            <p:cNvPr id="14" name="Oval 19"/>
            <p:cNvSpPr>
              <a:spLocks noChangeAspect="1"/>
            </p:cNvSpPr>
            <p:nvPr/>
          </p:nvSpPr>
          <p:spPr>
            <a:xfrm>
              <a:off x="1189846" y="4017452"/>
              <a:ext cx="576000" cy="576000"/>
            </a:xfrm>
            <a:prstGeom prst="ellipse">
              <a:avLst/>
            </a:prstGeom>
            <a:solidFill>
              <a:srgbClr val="03715B"/>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Picture 23" descr="cloud.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57486" y="4172826"/>
              <a:ext cx="251998" cy="251998"/>
            </a:xfrm>
            <a:prstGeom prst="rect">
              <a:avLst/>
            </a:prstGeom>
          </p:spPr>
        </p:pic>
        <p:sp>
          <p:nvSpPr>
            <p:cNvPr id="16" name="矩形 15"/>
            <p:cNvSpPr/>
            <p:nvPr/>
          </p:nvSpPr>
          <p:spPr>
            <a:xfrm>
              <a:off x="2017306" y="2350806"/>
              <a:ext cx="5069294" cy="753668"/>
            </a:xfrm>
            <a:prstGeom prst="rect">
              <a:avLst/>
            </a:prstGeom>
            <a:noFill/>
          </p:spPr>
          <p:txBody>
            <a:bodyPr wrap="square" lIns="0" tIns="0" rIns="0" bIns="0" rtlCol="0" anchor="t" anchorCtr="0">
              <a:spAutoFit/>
            </a:bodyPr>
            <a:lstStyle/>
            <a:p>
              <a:pPr marL="0" marR="0" lvl="0" indent="0" algn="l" defTabSz="1216817" rtl="0" eaLnBrk="1" fontAlgn="auto" latinLnBrk="0" hangingPunct="1">
                <a:lnSpc>
                  <a:spcPct val="120000"/>
                </a:lnSpc>
                <a:spcBef>
                  <a:spcPct val="20000"/>
                </a:spcBef>
                <a:spcAft>
                  <a:spcPts val="0"/>
                </a:spcAft>
                <a:buClrTx/>
                <a:buSzTx/>
                <a:buFontTx/>
                <a:buNone/>
                <a:tabLst/>
                <a:defRPr/>
              </a:pPr>
              <a:r>
                <a:rPr kumimoji="0" lang="zh-CN" altLang="en-US" sz="1400" b="0" i="0" u="none" strike="noStrike" kern="1200" cap="none" spc="0" normalizeH="0" baseline="0" noProof="0" dirty="0">
                  <a:ln>
                    <a:noFill/>
                  </a:ln>
                  <a:solidFill>
                    <a:srgbClr val="445469"/>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我们的主要客户群体应该是注重健康、环保和美食的城市人群。这些人更愿意购买新鲜、有机的绿色蔬菜和农产品，并且他们有更多的时间和金钱去寻找优质的食品来源。</a:t>
              </a:r>
              <a:endParaRPr kumimoji="0" lang="en-US" altLang="zh-CN" sz="1400" b="0" i="0" u="none" strike="noStrike" kern="1200" cap="none" spc="0" normalizeH="0" baseline="0" noProof="0" dirty="0">
                <a:ln>
                  <a:noFill/>
                </a:ln>
                <a:solidFill>
                  <a:srgbClr val="445469"/>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18" name="矩形 17"/>
            <p:cNvSpPr/>
            <p:nvPr/>
          </p:nvSpPr>
          <p:spPr>
            <a:xfrm>
              <a:off x="2017306" y="4033483"/>
              <a:ext cx="5069294" cy="753668"/>
            </a:xfrm>
            <a:prstGeom prst="rect">
              <a:avLst/>
            </a:prstGeom>
            <a:noFill/>
          </p:spPr>
          <p:txBody>
            <a:bodyPr wrap="square" lIns="0" tIns="0" rIns="0" bIns="0" rtlCol="0" anchor="t" anchorCtr="0">
              <a:spAutoFit/>
            </a:bodyPr>
            <a:lstStyle/>
            <a:p>
              <a:pPr marL="0" marR="0" lvl="0" indent="0" algn="l" defTabSz="1216817" rtl="0" eaLnBrk="1" fontAlgn="auto" latinLnBrk="0" hangingPunct="1">
                <a:lnSpc>
                  <a:spcPct val="120000"/>
                </a:lnSpc>
                <a:spcBef>
                  <a:spcPct val="20000"/>
                </a:spcBef>
                <a:spcAft>
                  <a:spcPts val="0"/>
                </a:spcAft>
                <a:buClrTx/>
                <a:buSzTx/>
                <a:buFontTx/>
                <a:buNone/>
                <a:tabLst/>
                <a:defRPr/>
              </a:pPr>
              <a:r>
                <a:rPr kumimoji="0" lang="zh-CN" altLang="en-US" sz="1400" b="0" i="0" u="none" strike="noStrike" kern="1200" cap="none" spc="0" normalizeH="0" baseline="0" noProof="0" dirty="0">
                  <a:ln>
                    <a:noFill/>
                  </a:ln>
                  <a:solidFill>
                    <a:srgbClr val="445469"/>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我们还可以吸引那些喜欢支持当地农民，关注农村发展和传统文化的人群。他们可能会使用这个</a:t>
              </a:r>
              <a:r>
                <a:rPr kumimoji="0" lang="en-US" altLang="zh-CN" sz="1400" b="0" i="0" u="none" strike="noStrike" kern="1200" cap="none" spc="0" normalizeH="0" baseline="0" noProof="0" dirty="0">
                  <a:ln>
                    <a:noFill/>
                  </a:ln>
                  <a:solidFill>
                    <a:srgbClr val="445469"/>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APP</a:t>
              </a:r>
              <a:r>
                <a:rPr kumimoji="0" lang="zh-CN" altLang="en-US" sz="1400" b="0" i="0" u="none" strike="noStrike" kern="1200" cap="none" spc="0" normalizeH="0" baseline="0" noProof="0" dirty="0">
                  <a:ln>
                    <a:noFill/>
                  </a:ln>
                  <a:solidFill>
                    <a:srgbClr val="445469"/>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来发现和购买一些非常特殊的农产品，或者通过这个</a:t>
              </a:r>
              <a:r>
                <a:rPr kumimoji="0" lang="en-US" altLang="zh-CN" sz="1400" b="0" i="0" u="none" strike="noStrike" kern="1200" cap="none" spc="0" normalizeH="0" baseline="0" noProof="0" dirty="0">
                  <a:ln>
                    <a:noFill/>
                  </a:ln>
                  <a:solidFill>
                    <a:srgbClr val="445469"/>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APP</a:t>
              </a:r>
              <a:r>
                <a:rPr kumimoji="0" lang="zh-CN" altLang="en-US" sz="1400" b="0" i="0" u="none" strike="noStrike" kern="1200" cap="none" spc="0" normalizeH="0" baseline="0" noProof="0" dirty="0">
                  <a:ln>
                    <a:noFill/>
                  </a:ln>
                  <a:solidFill>
                    <a:srgbClr val="445469"/>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与当地的农民建立联系。</a:t>
              </a:r>
              <a:endParaRPr kumimoji="0" lang="en-US" altLang="zh-CN" sz="1400" b="0" i="0" u="none" strike="noStrike" kern="1200" cap="none" spc="0" normalizeH="0" baseline="0" noProof="0" dirty="0">
                <a:ln>
                  <a:noFill/>
                </a:ln>
                <a:solidFill>
                  <a:srgbClr val="445469"/>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grpSp>
      <p:pic>
        <p:nvPicPr>
          <p:cNvPr id="3" name="图片 2">
            <a:extLst>
              <a:ext uri="{FF2B5EF4-FFF2-40B4-BE49-F238E27FC236}">
                <a16:creationId xmlns:a16="http://schemas.microsoft.com/office/drawing/2014/main" id="{34CA9E69-8170-9CC2-BA95-1A3DB1E4423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89988" y="1356360"/>
            <a:ext cx="4145280" cy="4145280"/>
          </a:xfrm>
          <a:prstGeom prst="rect">
            <a:avLst/>
          </a:prstGeom>
        </p:spPr>
      </p:pic>
      <p:sp>
        <p:nvSpPr>
          <p:cNvPr id="2" name="文本框 1">
            <a:extLst>
              <a:ext uri="{FF2B5EF4-FFF2-40B4-BE49-F238E27FC236}">
                <a16:creationId xmlns:a16="http://schemas.microsoft.com/office/drawing/2014/main" id="{37A285DF-80CC-5C0A-5CC3-ED2F34C8756E}"/>
              </a:ext>
            </a:extLst>
          </p:cNvPr>
          <p:cNvSpPr txBox="1"/>
          <p:nvPr/>
        </p:nvSpPr>
        <p:spPr>
          <a:xfrm>
            <a:off x="495189" y="333477"/>
            <a:ext cx="4337214" cy="523220"/>
          </a:xfrm>
          <a:prstGeom prst="rect">
            <a:avLst/>
          </a:prstGeom>
          <a:noFill/>
        </p:spPr>
        <p:txBody>
          <a:bodyPr wrap="squar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4.1 </a:t>
            </a:r>
            <a:r>
              <a:rPr lang="zh-CN" altLang="en-US" sz="2800" b="1" dirty="0">
                <a:solidFill>
                  <a:schemeClr val="bg1"/>
                </a:solidFill>
                <a:latin typeface="微软雅黑" panose="020B0503020204020204" pitchFamily="34" charset="-122"/>
                <a:ea typeface="微软雅黑" panose="020B0503020204020204" pitchFamily="34" charset="-122"/>
              </a:rPr>
              <a:t>客户群体</a:t>
            </a:r>
          </a:p>
        </p:txBody>
      </p:sp>
    </p:spTree>
    <p:extLst>
      <p:ext uri="{BB962C8B-B14F-4D97-AF65-F5344CB8AC3E}">
        <p14:creationId xmlns:p14="http://schemas.microsoft.com/office/powerpoint/2010/main" val="1914502905"/>
      </p:ext>
    </p:extLst>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cxnSp>
        <p:nvCxnSpPr>
          <p:cNvPr id="4" name="直接连接符 3"/>
          <p:cNvCxnSpPr/>
          <p:nvPr/>
        </p:nvCxnSpPr>
        <p:spPr>
          <a:xfrm>
            <a:off x="5724093" y="3843396"/>
            <a:ext cx="4673438" cy="0"/>
          </a:xfrm>
          <a:prstGeom prst="line">
            <a:avLst/>
          </a:prstGeom>
          <a:ln>
            <a:solidFill>
              <a:srgbClr val="ADBACA"/>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587697" y="2106409"/>
            <a:ext cx="3069899" cy="3069899"/>
            <a:chOff x="1597857" y="2147049"/>
            <a:chExt cx="3069899" cy="3069899"/>
          </a:xfrm>
        </p:grpSpPr>
        <p:sp>
          <p:nvSpPr>
            <p:cNvPr id="6" name="Oval 1"/>
            <p:cNvSpPr/>
            <p:nvPr/>
          </p:nvSpPr>
          <p:spPr>
            <a:xfrm>
              <a:off x="1597857" y="2147049"/>
              <a:ext cx="3069899" cy="3069899"/>
            </a:xfrm>
            <a:prstGeom prst="ellipse">
              <a:avLst/>
            </a:prstGeom>
            <a:solidFill>
              <a:srgbClr val="E6E9E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Freeform 368"/>
            <p:cNvSpPr>
              <a:spLocks/>
            </p:cNvSpPr>
            <p:nvPr/>
          </p:nvSpPr>
          <p:spPr bwMode="auto">
            <a:xfrm>
              <a:off x="2879004" y="3805167"/>
              <a:ext cx="262750" cy="326888"/>
            </a:xfrm>
            <a:custGeom>
              <a:avLst/>
              <a:gdLst>
                <a:gd name="T0" fmla="*/ 0 w 92"/>
                <a:gd name="T1" fmla="*/ 0 h 104"/>
                <a:gd name="T2" fmla="*/ 18 w 92"/>
                <a:gd name="T3" fmla="*/ 24 h 104"/>
                <a:gd name="T4" fmla="*/ 18 w 92"/>
                <a:gd name="T5" fmla="*/ 89 h 104"/>
                <a:gd name="T6" fmla="*/ 33 w 92"/>
                <a:gd name="T7" fmla="*/ 104 h 104"/>
                <a:gd name="T8" fmla="*/ 76 w 92"/>
                <a:gd name="T9" fmla="*/ 104 h 104"/>
                <a:gd name="T10" fmla="*/ 92 w 92"/>
                <a:gd name="T11" fmla="*/ 89 h 104"/>
                <a:gd name="T12" fmla="*/ 74 w 92"/>
                <a:gd name="T13" fmla="*/ 24 h 104"/>
                <a:gd name="T14" fmla="*/ 84 w 92"/>
                <a:gd name="T15" fmla="*/ 9 h 104"/>
                <a:gd name="T16" fmla="*/ 22 w 92"/>
                <a:gd name="T17" fmla="*/ 2 h 104"/>
                <a:gd name="T18" fmla="*/ 0 w 9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04">
                  <a:moveTo>
                    <a:pt x="0" y="0"/>
                  </a:moveTo>
                  <a:cubicBezTo>
                    <a:pt x="18" y="24"/>
                    <a:pt x="18" y="24"/>
                    <a:pt x="18" y="24"/>
                  </a:cubicBezTo>
                  <a:cubicBezTo>
                    <a:pt x="18" y="89"/>
                    <a:pt x="18" y="89"/>
                    <a:pt x="18" y="89"/>
                  </a:cubicBezTo>
                  <a:cubicBezTo>
                    <a:pt x="18" y="97"/>
                    <a:pt x="25" y="104"/>
                    <a:pt x="33" y="104"/>
                  </a:cubicBezTo>
                  <a:cubicBezTo>
                    <a:pt x="76" y="104"/>
                    <a:pt x="76" y="104"/>
                    <a:pt x="76" y="104"/>
                  </a:cubicBezTo>
                  <a:cubicBezTo>
                    <a:pt x="85" y="104"/>
                    <a:pt x="92" y="97"/>
                    <a:pt x="92" y="89"/>
                  </a:cubicBezTo>
                  <a:cubicBezTo>
                    <a:pt x="74" y="24"/>
                    <a:pt x="74" y="24"/>
                    <a:pt x="74" y="24"/>
                  </a:cubicBezTo>
                  <a:cubicBezTo>
                    <a:pt x="84" y="9"/>
                    <a:pt x="84" y="9"/>
                    <a:pt x="84" y="9"/>
                  </a:cubicBezTo>
                  <a:cubicBezTo>
                    <a:pt x="62" y="5"/>
                    <a:pt x="40" y="2"/>
                    <a:pt x="22" y="2"/>
                  </a:cubicBezTo>
                  <a:cubicBezTo>
                    <a:pt x="14" y="2"/>
                    <a:pt x="7" y="1"/>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14" name="矩形 13"/>
          <p:cNvSpPr/>
          <p:nvPr/>
        </p:nvSpPr>
        <p:spPr>
          <a:xfrm>
            <a:off x="5607998" y="2924868"/>
            <a:ext cx="4898075" cy="516745"/>
          </a:xfrm>
          <a:prstGeom prst="rect">
            <a:avLst/>
          </a:prstGeom>
        </p:spPr>
        <p:txBody>
          <a:bodyPr wrap="square">
            <a:spAutoFit/>
          </a:bodyPr>
          <a:lstStyle/>
          <a:p>
            <a:pPr marL="0" marR="0" lvl="0" indent="0" algn="l" defTabSz="1216817" rtl="0" eaLnBrk="1" fontAlgn="auto" latinLnBrk="0" hangingPunct="1">
              <a:lnSpc>
                <a:spcPct val="120000"/>
              </a:lnSpc>
              <a:spcBef>
                <a:spcPct val="20000"/>
              </a:spcBef>
              <a:spcAft>
                <a:spcPts val="0"/>
              </a:spcAft>
              <a:buClrTx/>
              <a:buSzTx/>
              <a:buFontTx/>
              <a:buNone/>
              <a:tabLst/>
              <a:defRPr/>
            </a:pPr>
            <a:r>
              <a:rPr kumimoji="0" lang="zh-CN" altLang="en-US" sz="1200" b="0" i="0" u="none" strike="noStrike" kern="1200" cap="none" spc="0" normalizeH="0" baseline="0" noProof="0" dirty="0">
                <a:ln>
                  <a:noFill/>
                </a:ln>
                <a:solidFill>
                  <a:srgbClr val="445469"/>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利用社交媒体平台（如微信、微博、抖音等）来宣传</a:t>
            </a:r>
            <a:r>
              <a:rPr kumimoji="0" lang="en-US" altLang="zh-CN" sz="1200" b="0" i="0" u="none" strike="noStrike" kern="1200" cap="none" spc="0" normalizeH="0" baseline="0" noProof="0" dirty="0">
                <a:ln>
                  <a:noFill/>
                </a:ln>
                <a:solidFill>
                  <a:srgbClr val="445469"/>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APP</a:t>
            </a:r>
            <a:r>
              <a:rPr kumimoji="0" lang="zh-CN" altLang="en-US" sz="1200" b="0" i="0" u="none" strike="noStrike" kern="1200" cap="none" spc="0" normalizeH="0" baseline="0" noProof="0" dirty="0">
                <a:ln>
                  <a:noFill/>
                </a:ln>
                <a:solidFill>
                  <a:srgbClr val="445469"/>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和促销活动我们可以发布一些有关农产品的故事、照片或视频，并与用户互动。</a:t>
            </a:r>
            <a:endParaRPr kumimoji="0" lang="en-US" altLang="zh-CN" sz="1200" b="0" i="0" u="none" strike="noStrike" kern="1200" cap="none" spc="0" normalizeH="0" baseline="0" noProof="0" dirty="0">
              <a:ln>
                <a:noFill/>
              </a:ln>
              <a:solidFill>
                <a:srgbClr val="445469"/>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15" name="矩形 14"/>
          <p:cNvSpPr/>
          <p:nvPr/>
        </p:nvSpPr>
        <p:spPr>
          <a:xfrm>
            <a:off x="5607999" y="3989312"/>
            <a:ext cx="4898075" cy="516745"/>
          </a:xfrm>
          <a:prstGeom prst="rect">
            <a:avLst/>
          </a:prstGeom>
        </p:spPr>
        <p:txBody>
          <a:bodyPr wrap="square">
            <a:spAutoFit/>
          </a:bodyPr>
          <a:lstStyle/>
          <a:p>
            <a:pPr marL="0" marR="0" lvl="0" indent="0" algn="l" defTabSz="1216817" rtl="0" eaLnBrk="1" fontAlgn="auto" latinLnBrk="0" hangingPunct="1">
              <a:lnSpc>
                <a:spcPct val="120000"/>
              </a:lnSpc>
              <a:spcBef>
                <a:spcPct val="20000"/>
              </a:spcBef>
              <a:spcAft>
                <a:spcPts val="0"/>
              </a:spcAft>
              <a:buClrTx/>
              <a:buSzTx/>
              <a:buFontTx/>
              <a:buNone/>
              <a:tabLst/>
              <a:defRPr/>
            </a:pPr>
            <a:r>
              <a:rPr kumimoji="0" lang="zh-CN" altLang="en-US" sz="1200" b="0" i="0" u="none" strike="noStrike" kern="1200" cap="none" spc="0" normalizeH="0" baseline="0" noProof="0" dirty="0">
                <a:ln>
                  <a:noFill/>
                </a:ln>
                <a:solidFill>
                  <a:srgbClr val="445469"/>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向网站、博客或在线论坛提供一些有价值的内容，例如健康饮食和绿色生活的建议，以吸引更多的用户并提高</a:t>
            </a:r>
            <a:r>
              <a:rPr kumimoji="0" lang="en-US" altLang="zh-CN" sz="1200" b="0" i="0" u="none" strike="noStrike" kern="1200" cap="none" spc="0" normalizeH="0" baseline="0" noProof="0" dirty="0">
                <a:ln>
                  <a:noFill/>
                </a:ln>
                <a:solidFill>
                  <a:srgbClr val="445469"/>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APP</a:t>
            </a:r>
            <a:r>
              <a:rPr kumimoji="0" lang="zh-CN" altLang="en-US" sz="1200" b="0" i="0" u="none" strike="noStrike" kern="1200" cap="none" spc="0" normalizeH="0" baseline="0" noProof="0" dirty="0">
                <a:ln>
                  <a:noFill/>
                </a:ln>
                <a:solidFill>
                  <a:srgbClr val="445469"/>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的知名度。</a:t>
            </a:r>
            <a:endParaRPr kumimoji="0" lang="en-US" altLang="zh-CN" sz="1200" b="0" i="0" u="none" strike="noStrike" kern="1200" cap="none" spc="0" normalizeH="0" baseline="0" noProof="0" dirty="0">
              <a:ln>
                <a:noFill/>
              </a:ln>
              <a:solidFill>
                <a:srgbClr val="445469"/>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pic>
        <p:nvPicPr>
          <p:cNvPr id="2" name="图片 1">
            <a:extLst>
              <a:ext uri="{FF2B5EF4-FFF2-40B4-BE49-F238E27FC236}">
                <a16:creationId xmlns:a16="http://schemas.microsoft.com/office/drawing/2014/main" id="{D657DA0A-8F39-736E-2015-81A7CB6A5832}"/>
              </a:ext>
            </a:extLst>
          </p:cNvPr>
          <p:cNvPicPr>
            <a:picLocks noChangeAspect="1"/>
          </p:cNvPicPr>
          <p:nvPr/>
        </p:nvPicPr>
        <p:blipFill>
          <a:blip r:embed="rId4"/>
          <a:stretch>
            <a:fillRect/>
          </a:stretch>
        </p:blipFill>
        <p:spPr>
          <a:xfrm>
            <a:off x="839214" y="1646759"/>
            <a:ext cx="4235536" cy="4235536"/>
          </a:xfrm>
          <a:prstGeom prst="rect">
            <a:avLst/>
          </a:prstGeom>
        </p:spPr>
      </p:pic>
      <p:sp>
        <p:nvSpPr>
          <p:cNvPr id="3" name="文本框 2">
            <a:extLst>
              <a:ext uri="{FF2B5EF4-FFF2-40B4-BE49-F238E27FC236}">
                <a16:creationId xmlns:a16="http://schemas.microsoft.com/office/drawing/2014/main" id="{77B869DD-EE51-0B63-5846-1D601A86A274}"/>
              </a:ext>
            </a:extLst>
          </p:cNvPr>
          <p:cNvSpPr txBox="1"/>
          <p:nvPr/>
        </p:nvSpPr>
        <p:spPr>
          <a:xfrm>
            <a:off x="495189" y="333477"/>
            <a:ext cx="4337214" cy="523220"/>
          </a:xfrm>
          <a:prstGeom prst="rect">
            <a:avLst/>
          </a:prstGeom>
          <a:noFill/>
        </p:spPr>
        <p:txBody>
          <a:bodyPr wrap="squar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4.2 </a:t>
            </a:r>
            <a:r>
              <a:rPr lang="zh-CN" altLang="en-US" sz="2800" b="1" dirty="0">
                <a:solidFill>
                  <a:schemeClr val="bg1"/>
                </a:solidFill>
                <a:latin typeface="微软雅黑" panose="020B0503020204020204" pitchFamily="34" charset="-122"/>
                <a:ea typeface="微软雅黑" panose="020B0503020204020204" pitchFamily="34" charset="-122"/>
              </a:rPr>
              <a:t>市场推广</a:t>
            </a:r>
          </a:p>
        </p:txBody>
      </p:sp>
    </p:spTree>
    <p:extLst>
      <p:ext uri="{BB962C8B-B14F-4D97-AF65-F5344CB8AC3E}">
        <p14:creationId xmlns:p14="http://schemas.microsoft.com/office/powerpoint/2010/main" val="3382741498"/>
      </p:ext>
    </p:extLst>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4.3 </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营销策略</a:t>
            </a:r>
          </a:p>
        </p:txBody>
      </p:sp>
      <p:grpSp>
        <p:nvGrpSpPr>
          <p:cNvPr id="4" name="组合 3"/>
          <p:cNvGrpSpPr/>
          <p:nvPr/>
        </p:nvGrpSpPr>
        <p:grpSpPr>
          <a:xfrm>
            <a:off x="1186217" y="2638668"/>
            <a:ext cx="2077683" cy="2632545"/>
            <a:chOff x="1186217" y="2638668"/>
            <a:chExt cx="2077683" cy="2632545"/>
          </a:xfrm>
        </p:grpSpPr>
        <p:sp>
          <p:nvSpPr>
            <p:cNvPr id="5" name="Freeform 21"/>
            <p:cNvSpPr>
              <a:spLocks noEditPoints="1"/>
            </p:cNvSpPr>
            <p:nvPr/>
          </p:nvSpPr>
          <p:spPr bwMode="auto">
            <a:xfrm>
              <a:off x="1833917" y="2638668"/>
              <a:ext cx="771557" cy="771557"/>
            </a:xfrm>
            <a:custGeom>
              <a:avLst/>
              <a:gdLst>
                <a:gd name="T0" fmla="*/ 0 w 260"/>
                <a:gd name="T1" fmla="*/ 130 h 259"/>
                <a:gd name="T2" fmla="*/ 260 w 260"/>
                <a:gd name="T3" fmla="*/ 130 h 259"/>
                <a:gd name="T4" fmla="*/ 130 w 260"/>
                <a:gd name="T5" fmla="*/ 32 h 259"/>
                <a:gd name="T6" fmla="*/ 130 w 260"/>
                <a:gd name="T7" fmla="*/ 227 h 259"/>
                <a:gd name="T8" fmla="*/ 130 w 260"/>
                <a:gd name="T9" fmla="*/ 32 h 259"/>
                <a:gd name="T10" fmla="*/ 175 w 260"/>
                <a:gd name="T11" fmla="*/ 190 h 259"/>
                <a:gd name="T12" fmla="*/ 161 w 260"/>
                <a:gd name="T13" fmla="*/ 198 h 259"/>
                <a:gd name="T14" fmla="*/ 150 w 260"/>
                <a:gd name="T15" fmla="*/ 198 h 259"/>
                <a:gd name="T16" fmla="*/ 147 w 260"/>
                <a:gd name="T17" fmla="*/ 179 h 259"/>
                <a:gd name="T18" fmla="*/ 136 w 260"/>
                <a:gd name="T19" fmla="*/ 171 h 259"/>
                <a:gd name="T20" fmla="*/ 128 w 260"/>
                <a:gd name="T21" fmla="*/ 157 h 259"/>
                <a:gd name="T22" fmla="*/ 130 w 260"/>
                <a:gd name="T23" fmla="*/ 129 h 259"/>
                <a:gd name="T24" fmla="*/ 138 w 260"/>
                <a:gd name="T25" fmla="*/ 122 h 259"/>
                <a:gd name="T26" fmla="*/ 152 w 260"/>
                <a:gd name="T27" fmla="*/ 123 h 259"/>
                <a:gd name="T28" fmla="*/ 162 w 260"/>
                <a:gd name="T29" fmla="*/ 129 h 259"/>
                <a:gd name="T30" fmla="*/ 174 w 260"/>
                <a:gd name="T31" fmla="*/ 142 h 259"/>
                <a:gd name="T32" fmla="*/ 186 w 260"/>
                <a:gd name="T33" fmla="*/ 144 h 259"/>
                <a:gd name="T34" fmla="*/ 193 w 260"/>
                <a:gd name="T35" fmla="*/ 155 h 259"/>
                <a:gd name="T36" fmla="*/ 195 w 260"/>
                <a:gd name="T37" fmla="*/ 165 h 259"/>
                <a:gd name="T38" fmla="*/ 177 w 260"/>
                <a:gd name="T39" fmla="*/ 188 h 259"/>
                <a:gd name="T40" fmla="*/ 143 w 260"/>
                <a:gd name="T41" fmla="*/ 77 h 259"/>
                <a:gd name="T42" fmla="*/ 136 w 260"/>
                <a:gd name="T43" fmla="*/ 88 h 259"/>
                <a:gd name="T44" fmla="*/ 114 w 260"/>
                <a:gd name="T45" fmla="*/ 91 h 259"/>
                <a:gd name="T46" fmla="*/ 111 w 260"/>
                <a:gd name="T47" fmla="*/ 101 h 259"/>
                <a:gd name="T48" fmla="*/ 112 w 260"/>
                <a:gd name="T49" fmla="*/ 110 h 259"/>
                <a:gd name="T50" fmla="*/ 114 w 260"/>
                <a:gd name="T51" fmla="*/ 122 h 259"/>
                <a:gd name="T52" fmla="*/ 98 w 260"/>
                <a:gd name="T53" fmla="*/ 112 h 259"/>
                <a:gd name="T54" fmla="*/ 86 w 260"/>
                <a:gd name="T55" fmla="*/ 107 h 259"/>
                <a:gd name="T56" fmla="*/ 81 w 260"/>
                <a:gd name="T57" fmla="*/ 100 h 259"/>
                <a:gd name="T58" fmla="*/ 79 w 260"/>
                <a:gd name="T59" fmla="*/ 90 h 259"/>
                <a:gd name="T60" fmla="*/ 73 w 260"/>
                <a:gd name="T61" fmla="*/ 81 h 259"/>
                <a:gd name="T62" fmla="*/ 128 w 260"/>
                <a:gd name="T63" fmla="*/ 56 h 259"/>
                <a:gd name="T64" fmla="*/ 161 w 260"/>
                <a:gd name="T65" fmla="*/ 66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0" h="259">
                  <a:moveTo>
                    <a:pt x="130" y="259"/>
                  </a:moveTo>
                  <a:cubicBezTo>
                    <a:pt x="58" y="259"/>
                    <a:pt x="0" y="201"/>
                    <a:pt x="0" y="130"/>
                  </a:cubicBezTo>
                  <a:cubicBezTo>
                    <a:pt x="0" y="58"/>
                    <a:pt x="58" y="0"/>
                    <a:pt x="130" y="0"/>
                  </a:cubicBezTo>
                  <a:cubicBezTo>
                    <a:pt x="201" y="0"/>
                    <a:pt x="260" y="58"/>
                    <a:pt x="260" y="130"/>
                  </a:cubicBezTo>
                  <a:cubicBezTo>
                    <a:pt x="260" y="201"/>
                    <a:pt x="201" y="259"/>
                    <a:pt x="130" y="259"/>
                  </a:cubicBezTo>
                  <a:close/>
                  <a:moveTo>
                    <a:pt x="130" y="32"/>
                  </a:moveTo>
                  <a:cubicBezTo>
                    <a:pt x="76" y="32"/>
                    <a:pt x="32" y="76"/>
                    <a:pt x="32" y="130"/>
                  </a:cubicBezTo>
                  <a:cubicBezTo>
                    <a:pt x="32" y="183"/>
                    <a:pt x="76" y="227"/>
                    <a:pt x="130" y="227"/>
                  </a:cubicBezTo>
                  <a:cubicBezTo>
                    <a:pt x="183" y="227"/>
                    <a:pt x="227" y="183"/>
                    <a:pt x="227" y="130"/>
                  </a:cubicBezTo>
                  <a:cubicBezTo>
                    <a:pt x="227" y="76"/>
                    <a:pt x="183" y="32"/>
                    <a:pt x="130" y="32"/>
                  </a:cubicBezTo>
                  <a:close/>
                  <a:moveTo>
                    <a:pt x="177" y="188"/>
                  </a:moveTo>
                  <a:cubicBezTo>
                    <a:pt x="175" y="190"/>
                    <a:pt x="175" y="190"/>
                    <a:pt x="175" y="190"/>
                  </a:cubicBezTo>
                  <a:cubicBezTo>
                    <a:pt x="166" y="195"/>
                    <a:pt x="166" y="195"/>
                    <a:pt x="166" y="195"/>
                  </a:cubicBezTo>
                  <a:cubicBezTo>
                    <a:pt x="161" y="198"/>
                    <a:pt x="161" y="198"/>
                    <a:pt x="161" y="198"/>
                  </a:cubicBezTo>
                  <a:cubicBezTo>
                    <a:pt x="158" y="200"/>
                    <a:pt x="154" y="201"/>
                    <a:pt x="150" y="203"/>
                  </a:cubicBezTo>
                  <a:cubicBezTo>
                    <a:pt x="150" y="198"/>
                    <a:pt x="150" y="198"/>
                    <a:pt x="150" y="198"/>
                  </a:cubicBezTo>
                  <a:cubicBezTo>
                    <a:pt x="149" y="187"/>
                    <a:pt x="149" y="187"/>
                    <a:pt x="149" y="187"/>
                  </a:cubicBezTo>
                  <a:cubicBezTo>
                    <a:pt x="149" y="187"/>
                    <a:pt x="148" y="180"/>
                    <a:pt x="147" y="179"/>
                  </a:cubicBezTo>
                  <a:cubicBezTo>
                    <a:pt x="146" y="177"/>
                    <a:pt x="144" y="175"/>
                    <a:pt x="141" y="174"/>
                  </a:cubicBezTo>
                  <a:cubicBezTo>
                    <a:pt x="139" y="173"/>
                    <a:pt x="137" y="173"/>
                    <a:pt x="136" y="171"/>
                  </a:cubicBezTo>
                  <a:cubicBezTo>
                    <a:pt x="134" y="169"/>
                    <a:pt x="133" y="166"/>
                    <a:pt x="132" y="164"/>
                  </a:cubicBezTo>
                  <a:cubicBezTo>
                    <a:pt x="130" y="161"/>
                    <a:pt x="128" y="158"/>
                    <a:pt x="128" y="157"/>
                  </a:cubicBezTo>
                  <a:cubicBezTo>
                    <a:pt x="128" y="156"/>
                    <a:pt x="128" y="142"/>
                    <a:pt x="128" y="142"/>
                  </a:cubicBezTo>
                  <a:cubicBezTo>
                    <a:pt x="130" y="129"/>
                    <a:pt x="130" y="129"/>
                    <a:pt x="130" y="129"/>
                  </a:cubicBezTo>
                  <a:cubicBezTo>
                    <a:pt x="133" y="127"/>
                    <a:pt x="133" y="127"/>
                    <a:pt x="133" y="127"/>
                  </a:cubicBezTo>
                  <a:cubicBezTo>
                    <a:pt x="138" y="122"/>
                    <a:pt x="138" y="122"/>
                    <a:pt x="138" y="122"/>
                  </a:cubicBezTo>
                  <a:cubicBezTo>
                    <a:pt x="141" y="121"/>
                    <a:pt x="141" y="121"/>
                    <a:pt x="141" y="121"/>
                  </a:cubicBezTo>
                  <a:cubicBezTo>
                    <a:pt x="152" y="123"/>
                    <a:pt x="152" y="123"/>
                    <a:pt x="152" y="123"/>
                  </a:cubicBezTo>
                  <a:cubicBezTo>
                    <a:pt x="159" y="123"/>
                    <a:pt x="159" y="123"/>
                    <a:pt x="159" y="123"/>
                  </a:cubicBezTo>
                  <a:cubicBezTo>
                    <a:pt x="162" y="129"/>
                    <a:pt x="162" y="129"/>
                    <a:pt x="162" y="129"/>
                  </a:cubicBezTo>
                  <a:cubicBezTo>
                    <a:pt x="169" y="135"/>
                    <a:pt x="169" y="135"/>
                    <a:pt x="169" y="135"/>
                  </a:cubicBezTo>
                  <a:cubicBezTo>
                    <a:pt x="174" y="142"/>
                    <a:pt x="174" y="142"/>
                    <a:pt x="174" y="142"/>
                  </a:cubicBezTo>
                  <a:cubicBezTo>
                    <a:pt x="180" y="144"/>
                    <a:pt x="180" y="144"/>
                    <a:pt x="180" y="144"/>
                  </a:cubicBezTo>
                  <a:cubicBezTo>
                    <a:pt x="186" y="144"/>
                    <a:pt x="186" y="144"/>
                    <a:pt x="186" y="144"/>
                  </a:cubicBezTo>
                  <a:cubicBezTo>
                    <a:pt x="191" y="149"/>
                    <a:pt x="191" y="149"/>
                    <a:pt x="191" y="149"/>
                  </a:cubicBezTo>
                  <a:cubicBezTo>
                    <a:pt x="193" y="155"/>
                    <a:pt x="193" y="155"/>
                    <a:pt x="193" y="155"/>
                  </a:cubicBezTo>
                  <a:cubicBezTo>
                    <a:pt x="195" y="159"/>
                    <a:pt x="195" y="159"/>
                    <a:pt x="195" y="159"/>
                  </a:cubicBezTo>
                  <a:cubicBezTo>
                    <a:pt x="195" y="165"/>
                    <a:pt x="195" y="165"/>
                    <a:pt x="195" y="165"/>
                  </a:cubicBezTo>
                  <a:cubicBezTo>
                    <a:pt x="194" y="169"/>
                    <a:pt x="194" y="169"/>
                    <a:pt x="194" y="169"/>
                  </a:cubicBezTo>
                  <a:cubicBezTo>
                    <a:pt x="189" y="176"/>
                    <a:pt x="184" y="183"/>
                    <a:pt x="177" y="188"/>
                  </a:cubicBezTo>
                  <a:close/>
                  <a:moveTo>
                    <a:pt x="151" y="73"/>
                  </a:moveTo>
                  <a:cubicBezTo>
                    <a:pt x="143" y="77"/>
                    <a:pt x="143" y="77"/>
                    <a:pt x="143" y="77"/>
                  </a:cubicBezTo>
                  <a:cubicBezTo>
                    <a:pt x="141" y="84"/>
                    <a:pt x="141" y="84"/>
                    <a:pt x="141" y="84"/>
                  </a:cubicBezTo>
                  <a:cubicBezTo>
                    <a:pt x="136" y="88"/>
                    <a:pt x="136" y="88"/>
                    <a:pt x="136" y="88"/>
                  </a:cubicBezTo>
                  <a:cubicBezTo>
                    <a:pt x="121" y="88"/>
                    <a:pt x="121" y="88"/>
                    <a:pt x="121" y="88"/>
                  </a:cubicBezTo>
                  <a:cubicBezTo>
                    <a:pt x="114" y="91"/>
                    <a:pt x="114" y="91"/>
                    <a:pt x="114" y="91"/>
                  </a:cubicBezTo>
                  <a:cubicBezTo>
                    <a:pt x="114" y="96"/>
                    <a:pt x="114" y="96"/>
                    <a:pt x="114" y="96"/>
                  </a:cubicBezTo>
                  <a:cubicBezTo>
                    <a:pt x="111" y="101"/>
                    <a:pt x="111" y="101"/>
                    <a:pt x="111" y="101"/>
                  </a:cubicBezTo>
                  <a:cubicBezTo>
                    <a:pt x="111" y="106"/>
                    <a:pt x="111" y="106"/>
                    <a:pt x="111" y="106"/>
                  </a:cubicBezTo>
                  <a:cubicBezTo>
                    <a:pt x="112" y="110"/>
                    <a:pt x="112" y="110"/>
                    <a:pt x="112" y="110"/>
                  </a:cubicBezTo>
                  <a:cubicBezTo>
                    <a:pt x="114" y="114"/>
                    <a:pt x="114" y="114"/>
                    <a:pt x="114" y="114"/>
                  </a:cubicBezTo>
                  <a:cubicBezTo>
                    <a:pt x="114" y="114"/>
                    <a:pt x="118" y="118"/>
                    <a:pt x="114" y="122"/>
                  </a:cubicBezTo>
                  <a:cubicBezTo>
                    <a:pt x="114" y="122"/>
                    <a:pt x="109" y="122"/>
                    <a:pt x="108" y="120"/>
                  </a:cubicBezTo>
                  <a:cubicBezTo>
                    <a:pt x="107" y="118"/>
                    <a:pt x="99" y="114"/>
                    <a:pt x="98" y="112"/>
                  </a:cubicBezTo>
                  <a:cubicBezTo>
                    <a:pt x="96" y="111"/>
                    <a:pt x="92" y="110"/>
                    <a:pt x="92" y="110"/>
                  </a:cubicBezTo>
                  <a:cubicBezTo>
                    <a:pt x="86" y="107"/>
                    <a:pt x="86" y="107"/>
                    <a:pt x="86" y="107"/>
                  </a:cubicBezTo>
                  <a:cubicBezTo>
                    <a:pt x="81" y="107"/>
                    <a:pt x="81" y="107"/>
                    <a:pt x="81" y="107"/>
                  </a:cubicBezTo>
                  <a:cubicBezTo>
                    <a:pt x="81" y="100"/>
                    <a:pt x="81" y="100"/>
                    <a:pt x="81" y="100"/>
                  </a:cubicBezTo>
                  <a:cubicBezTo>
                    <a:pt x="81" y="94"/>
                    <a:pt x="81" y="94"/>
                    <a:pt x="81" y="94"/>
                  </a:cubicBezTo>
                  <a:cubicBezTo>
                    <a:pt x="79" y="90"/>
                    <a:pt x="79" y="90"/>
                    <a:pt x="79" y="90"/>
                  </a:cubicBezTo>
                  <a:cubicBezTo>
                    <a:pt x="73" y="85"/>
                    <a:pt x="73" y="85"/>
                    <a:pt x="73" y="85"/>
                  </a:cubicBezTo>
                  <a:cubicBezTo>
                    <a:pt x="73" y="81"/>
                    <a:pt x="73" y="81"/>
                    <a:pt x="73" y="81"/>
                  </a:cubicBezTo>
                  <a:cubicBezTo>
                    <a:pt x="74" y="78"/>
                    <a:pt x="74" y="78"/>
                    <a:pt x="74" y="78"/>
                  </a:cubicBezTo>
                  <a:cubicBezTo>
                    <a:pt x="87" y="65"/>
                    <a:pt x="107" y="56"/>
                    <a:pt x="128" y="56"/>
                  </a:cubicBezTo>
                  <a:cubicBezTo>
                    <a:pt x="140" y="56"/>
                    <a:pt x="151" y="59"/>
                    <a:pt x="161" y="64"/>
                  </a:cubicBezTo>
                  <a:cubicBezTo>
                    <a:pt x="161" y="66"/>
                    <a:pt x="161" y="66"/>
                    <a:pt x="161" y="66"/>
                  </a:cubicBezTo>
                  <a:lnTo>
                    <a:pt x="151" y="73"/>
                  </a:lnTo>
                  <a:close/>
                </a:path>
              </a:pathLst>
            </a:custGeom>
            <a:solidFill>
              <a:srgbClr val="03715B"/>
            </a:solidFill>
            <a:ln>
              <a:noFill/>
            </a:ln>
          </p:spPr>
          <p:txBody>
            <a:bodyPr vert="horz" wrap="square" lIns="121888" tIns="60944" rIns="121888" bIns="609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l-PL" sz="2399"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6" name="矩形 5"/>
            <p:cNvSpPr/>
            <p:nvPr/>
          </p:nvSpPr>
          <p:spPr>
            <a:xfrm>
              <a:off x="1186217" y="4000865"/>
              <a:ext cx="2077683" cy="1270348"/>
            </a:xfrm>
            <a:prstGeom prst="rect">
              <a:avLst/>
            </a:prstGeom>
            <a:noFill/>
          </p:spPr>
          <p:txBody>
            <a:bodyPr wrap="square" lIns="0" tIns="0" rIns="0" bIns="0" rtlCol="0" anchor="t" anchorCtr="0">
              <a:spAutoFit/>
            </a:bodyPr>
            <a:lstStyle/>
            <a:p>
              <a:pPr marL="0" marR="0" lvl="0" indent="0" algn="ctr" defTabSz="1216817" rtl="0" eaLnBrk="1" fontAlgn="auto" latinLnBrk="0" hangingPunct="1">
                <a:lnSpc>
                  <a:spcPct val="120000"/>
                </a:lnSpc>
                <a:spcBef>
                  <a:spcPct val="20000"/>
                </a:spcBef>
                <a:spcAft>
                  <a:spcPts val="0"/>
                </a:spcAft>
                <a:buClrTx/>
                <a:buSzTx/>
                <a:buFontTx/>
                <a:buNone/>
                <a:tabLst/>
                <a:defRPr/>
              </a:pPr>
              <a:r>
                <a:rPr kumimoji="0" lang="zh-CN" altLang="en-US" sz="1400" b="0"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确保农产品的质量和安全性，并且在</a:t>
              </a:r>
              <a:r>
                <a:rPr kumimoji="0" lang="en-US" altLang="zh-CN" sz="1400" b="0"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APP</a:t>
              </a:r>
              <a:r>
                <a:rPr kumimoji="0" lang="zh-CN" altLang="en-US" sz="1400" b="0"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上提供详细的产品信息，例如产地、种植方式、价格等，以增加消费者的信任感</a:t>
              </a:r>
              <a:endParaRPr kumimoji="0" lang="en-US" altLang="zh-CN" sz="1400" b="0"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7" name="TextBox 13"/>
            <p:cNvSpPr txBox="1"/>
            <p:nvPr/>
          </p:nvSpPr>
          <p:spPr>
            <a:xfrm>
              <a:off x="1577892" y="3619501"/>
              <a:ext cx="1294333" cy="246221"/>
            </a:xfrm>
            <a:prstGeom prst="rect">
              <a:avLst/>
            </a:prstGeom>
            <a:noFill/>
          </p:spPr>
          <p:txBody>
            <a:bodyPr wrap="square" lIns="0" tIns="0" rIns="0" bIns="0" rtlCol="0" anchor="t" anchorCtr="0">
              <a:spAutoFit/>
            </a:bodyPr>
            <a:lstStyle/>
            <a:p>
              <a:pPr marL="0" marR="0" lvl="0" indent="0" algn="l" defTabSz="1216817" rtl="0" eaLnBrk="1" fontAlgn="auto" latinLnBrk="0" hangingPunct="1">
                <a:lnSpc>
                  <a:spcPct val="100000"/>
                </a:lnSpc>
                <a:spcBef>
                  <a:spcPct val="20000"/>
                </a:spcBef>
                <a:spcAft>
                  <a:spcPts val="0"/>
                </a:spcAft>
                <a:buClrTx/>
                <a:buSzTx/>
                <a:buFontTx/>
                <a:buNone/>
                <a:tabLst/>
                <a:defRPr/>
              </a:pPr>
              <a:r>
                <a:rPr kumimoji="0" lang="en-US" sz="1600" b="1"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01</a:t>
              </a:r>
            </a:p>
          </p:txBody>
        </p:sp>
      </p:grpSp>
      <p:grpSp>
        <p:nvGrpSpPr>
          <p:cNvPr id="8" name="组合 7"/>
          <p:cNvGrpSpPr/>
          <p:nvPr/>
        </p:nvGrpSpPr>
        <p:grpSpPr>
          <a:xfrm>
            <a:off x="3777685" y="2616379"/>
            <a:ext cx="2077683" cy="2145010"/>
            <a:chOff x="3777685" y="2616379"/>
            <a:chExt cx="2077683" cy="2145010"/>
          </a:xfrm>
        </p:grpSpPr>
        <p:grpSp>
          <p:nvGrpSpPr>
            <p:cNvPr id="9" name="Group 8"/>
            <p:cNvGrpSpPr/>
            <p:nvPr/>
          </p:nvGrpSpPr>
          <p:grpSpPr>
            <a:xfrm>
              <a:off x="4470373" y="2616379"/>
              <a:ext cx="630342" cy="841138"/>
              <a:chOff x="5410411" y="1735157"/>
              <a:chExt cx="342689" cy="457290"/>
            </a:xfrm>
            <a:solidFill>
              <a:srgbClr val="6A6A6A"/>
            </a:solidFill>
          </p:grpSpPr>
          <p:sp>
            <p:nvSpPr>
              <p:cNvPr id="14" name="Freeform 23@|5FFC:0|FBC:0|LFC:0|LBC:16777215"/>
              <p:cNvSpPr>
                <a:spLocks noEditPoints="1"/>
              </p:cNvSpPr>
              <p:nvPr/>
            </p:nvSpPr>
            <p:spPr bwMode="auto">
              <a:xfrm>
                <a:off x="5410411" y="1735157"/>
                <a:ext cx="342689" cy="342689"/>
              </a:xfrm>
              <a:custGeom>
                <a:avLst/>
                <a:gdLst>
                  <a:gd name="T0" fmla="*/ 115 w 212"/>
                  <a:gd name="T1" fmla="*/ 0 h 212"/>
                  <a:gd name="T2" fmla="*/ 97 w 212"/>
                  <a:gd name="T3" fmla="*/ 0 h 212"/>
                  <a:gd name="T4" fmla="*/ 0 w 212"/>
                  <a:gd name="T5" fmla="*/ 97 h 212"/>
                  <a:gd name="T6" fmla="*/ 53 w 212"/>
                  <a:gd name="T7" fmla="*/ 184 h 212"/>
                  <a:gd name="T8" fmla="*/ 53 w 212"/>
                  <a:gd name="T9" fmla="*/ 195 h 212"/>
                  <a:gd name="T10" fmla="*/ 71 w 212"/>
                  <a:gd name="T11" fmla="*/ 212 h 212"/>
                  <a:gd name="T12" fmla="*/ 142 w 212"/>
                  <a:gd name="T13" fmla="*/ 212 h 212"/>
                  <a:gd name="T14" fmla="*/ 159 w 212"/>
                  <a:gd name="T15" fmla="*/ 195 h 212"/>
                  <a:gd name="T16" fmla="*/ 159 w 212"/>
                  <a:gd name="T17" fmla="*/ 184 h 212"/>
                  <a:gd name="T18" fmla="*/ 212 w 212"/>
                  <a:gd name="T19" fmla="*/ 97 h 212"/>
                  <a:gd name="T20" fmla="*/ 115 w 212"/>
                  <a:gd name="T21" fmla="*/ 0 h 212"/>
                  <a:gd name="T22" fmla="*/ 124 w 212"/>
                  <a:gd name="T23" fmla="*/ 159 h 212"/>
                  <a:gd name="T24" fmla="*/ 124 w 212"/>
                  <a:gd name="T25" fmla="*/ 177 h 212"/>
                  <a:gd name="T26" fmla="*/ 88 w 212"/>
                  <a:gd name="T27" fmla="*/ 177 h 212"/>
                  <a:gd name="T28" fmla="*/ 88 w 212"/>
                  <a:gd name="T29" fmla="*/ 159 h 212"/>
                  <a:gd name="T30" fmla="*/ 35 w 212"/>
                  <a:gd name="T31" fmla="*/ 97 h 212"/>
                  <a:gd name="T32" fmla="*/ 97 w 212"/>
                  <a:gd name="T33" fmla="*/ 36 h 212"/>
                  <a:gd name="T34" fmla="*/ 115 w 212"/>
                  <a:gd name="T35" fmla="*/ 36 h 212"/>
                  <a:gd name="T36" fmla="*/ 177 w 212"/>
                  <a:gd name="T37" fmla="*/ 97 h 212"/>
                  <a:gd name="T38" fmla="*/ 124 w 212"/>
                  <a:gd name="T39" fmla="*/ 15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2" h="212">
                    <a:moveTo>
                      <a:pt x="115" y="0"/>
                    </a:moveTo>
                    <a:cubicBezTo>
                      <a:pt x="97" y="0"/>
                      <a:pt x="97" y="0"/>
                      <a:pt x="97" y="0"/>
                    </a:cubicBezTo>
                    <a:cubicBezTo>
                      <a:pt x="44" y="0"/>
                      <a:pt x="0" y="44"/>
                      <a:pt x="0" y="97"/>
                    </a:cubicBezTo>
                    <a:cubicBezTo>
                      <a:pt x="0" y="135"/>
                      <a:pt x="22" y="168"/>
                      <a:pt x="53" y="184"/>
                    </a:cubicBezTo>
                    <a:cubicBezTo>
                      <a:pt x="53" y="195"/>
                      <a:pt x="53" y="195"/>
                      <a:pt x="53" y="195"/>
                    </a:cubicBezTo>
                    <a:cubicBezTo>
                      <a:pt x="53" y="204"/>
                      <a:pt x="61" y="212"/>
                      <a:pt x="71" y="212"/>
                    </a:cubicBezTo>
                    <a:cubicBezTo>
                      <a:pt x="142" y="212"/>
                      <a:pt x="142" y="212"/>
                      <a:pt x="142" y="212"/>
                    </a:cubicBezTo>
                    <a:cubicBezTo>
                      <a:pt x="151" y="212"/>
                      <a:pt x="159" y="204"/>
                      <a:pt x="159" y="195"/>
                    </a:cubicBezTo>
                    <a:cubicBezTo>
                      <a:pt x="159" y="184"/>
                      <a:pt x="159" y="184"/>
                      <a:pt x="159" y="184"/>
                    </a:cubicBezTo>
                    <a:cubicBezTo>
                      <a:pt x="191" y="168"/>
                      <a:pt x="212" y="135"/>
                      <a:pt x="212" y="97"/>
                    </a:cubicBezTo>
                    <a:cubicBezTo>
                      <a:pt x="212" y="44"/>
                      <a:pt x="169" y="0"/>
                      <a:pt x="115" y="0"/>
                    </a:cubicBezTo>
                    <a:close/>
                    <a:moveTo>
                      <a:pt x="124" y="159"/>
                    </a:moveTo>
                    <a:cubicBezTo>
                      <a:pt x="124" y="177"/>
                      <a:pt x="124" y="177"/>
                      <a:pt x="124" y="177"/>
                    </a:cubicBezTo>
                    <a:cubicBezTo>
                      <a:pt x="88" y="177"/>
                      <a:pt x="88" y="177"/>
                      <a:pt x="88" y="177"/>
                    </a:cubicBezTo>
                    <a:cubicBezTo>
                      <a:pt x="88" y="159"/>
                      <a:pt x="88" y="159"/>
                      <a:pt x="88" y="159"/>
                    </a:cubicBezTo>
                    <a:cubicBezTo>
                      <a:pt x="58" y="154"/>
                      <a:pt x="35" y="129"/>
                      <a:pt x="35" y="97"/>
                    </a:cubicBezTo>
                    <a:cubicBezTo>
                      <a:pt x="35" y="63"/>
                      <a:pt x="63" y="36"/>
                      <a:pt x="97" y="36"/>
                    </a:cubicBezTo>
                    <a:cubicBezTo>
                      <a:pt x="115" y="36"/>
                      <a:pt x="115" y="36"/>
                      <a:pt x="115" y="36"/>
                    </a:cubicBezTo>
                    <a:cubicBezTo>
                      <a:pt x="149" y="36"/>
                      <a:pt x="177" y="63"/>
                      <a:pt x="177" y="97"/>
                    </a:cubicBezTo>
                    <a:cubicBezTo>
                      <a:pt x="177" y="129"/>
                      <a:pt x="154" y="154"/>
                      <a:pt x="124"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l-PL" sz="2399"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5" name="Freeform 24@|5FFC:0|FBC:0|LFC:0|LBC:16777215"/>
              <p:cNvSpPr>
                <a:spLocks/>
              </p:cNvSpPr>
              <p:nvPr/>
            </p:nvSpPr>
            <p:spPr bwMode="auto">
              <a:xfrm>
                <a:off x="5525012" y="2106774"/>
                <a:ext cx="114601" cy="28928"/>
              </a:xfrm>
              <a:custGeom>
                <a:avLst/>
                <a:gdLst>
                  <a:gd name="T0" fmla="*/ 9 w 71"/>
                  <a:gd name="T1" fmla="*/ 0 h 18"/>
                  <a:gd name="T2" fmla="*/ 62 w 71"/>
                  <a:gd name="T3" fmla="*/ 0 h 18"/>
                  <a:gd name="T4" fmla="*/ 71 w 71"/>
                  <a:gd name="T5" fmla="*/ 9 h 18"/>
                  <a:gd name="T6" fmla="*/ 62 w 71"/>
                  <a:gd name="T7" fmla="*/ 18 h 18"/>
                  <a:gd name="T8" fmla="*/ 9 w 71"/>
                  <a:gd name="T9" fmla="*/ 18 h 18"/>
                  <a:gd name="T10" fmla="*/ 0 w 71"/>
                  <a:gd name="T11" fmla="*/ 9 h 18"/>
                  <a:gd name="T12" fmla="*/ 9 w 71"/>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71" h="18">
                    <a:moveTo>
                      <a:pt x="9" y="0"/>
                    </a:moveTo>
                    <a:cubicBezTo>
                      <a:pt x="62" y="0"/>
                      <a:pt x="62" y="0"/>
                      <a:pt x="62" y="0"/>
                    </a:cubicBezTo>
                    <a:cubicBezTo>
                      <a:pt x="67" y="0"/>
                      <a:pt x="71" y="4"/>
                      <a:pt x="71" y="9"/>
                    </a:cubicBezTo>
                    <a:cubicBezTo>
                      <a:pt x="71" y="14"/>
                      <a:pt x="67" y="18"/>
                      <a:pt x="62" y="18"/>
                    </a:cubicBezTo>
                    <a:cubicBezTo>
                      <a:pt x="9" y="18"/>
                      <a:pt x="9" y="18"/>
                      <a:pt x="9" y="18"/>
                    </a:cubicBezTo>
                    <a:cubicBezTo>
                      <a:pt x="4" y="18"/>
                      <a:pt x="0" y="14"/>
                      <a:pt x="0" y="9"/>
                    </a:cubicBezTo>
                    <a:cubicBezTo>
                      <a:pt x="0" y="4"/>
                      <a:pt x="4"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l-PL" sz="2399"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6" name="Freeform 25@|5FFC:0|FBC:0|LFC:0|LBC:16777215"/>
              <p:cNvSpPr>
                <a:spLocks/>
              </p:cNvSpPr>
              <p:nvPr/>
            </p:nvSpPr>
            <p:spPr bwMode="auto">
              <a:xfrm>
                <a:off x="5551715" y="2163519"/>
                <a:ext cx="58970" cy="28928"/>
              </a:xfrm>
              <a:custGeom>
                <a:avLst/>
                <a:gdLst>
                  <a:gd name="T0" fmla="*/ 9 w 36"/>
                  <a:gd name="T1" fmla="*/ 0 h 18"/>
                  <a:gd name="T2" fmla="*/ 27 w 36"/>
                  <a:gd name="T3" fmla="*/ 0 h 18"/>
                  <a:gd name="T4" fmla="*/ 36 w 36"/>
                  <a:gd name="T5" fmla="*/ 9 h 18"/>
                  <a:gd name="T6" fmla="*/ 27 w 36"/>
                  <a:gd name="T7" fmla="*/ 18 h 18"/>
                  <a:gd name="T8" fmla="*/ 9 w 36"/>
                  <a:gd name="T9" fmla="*/ 18 h 18"/>
                  <a:gd name="T10" fmla="*/ 0 w 36"/>
                  <a:gd name="T11" fmla="*/ 9 h 18"/>
                  <a:gd name="T12" fmla="*/ 9 w 3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36" h="18">
                    <a:moveTo>
                      <a:pt x="9" y="0"/>
                    </a:moveTo>
                    <a:cubicBezTo>
                      <a:pt x="27" y="0"/>
                      <a:pt x="27" y="0"/>
                      <a:pt x="27" y="0"/>
                    </a:cubicBezTo>
                    <a:cubicBezTo>
                      <a:pt x="32" y="0"/>
                      <a:pt x="36" y="4"/>
                      <a:pt x="36" y="9"/>
                    </a:cubicBezTo>
                    <a:cubicBezTo>
                      <a:pt x="36" y="14"/>
                      <a:pt x="32" y="18"/>
                      <a:pt x="27" y="18"/>
                    </a:cubicBezTo>
                    <a:cubicBezTo>
                      <a:pt x="9" y="18"/>
                      <a:pt x="9" y="18"/>
                      <a:pt x="9" y="18"/>
                    </a:cubicBezTo>
                    <a:cubicBezTo>
                      <a:pt x="4" y="18"/>
                      <a:pt x="0" y="14"/>
                      <a:pt x="0" y="9"/>
                    </a:cubicBezTo>
                    <a:cubicBezTo>
                      <a:pt x="0" y="4"/>
                      <a:pt x="4"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l-PL" sz="2399"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10" name="矩形 9"/>
            <p:cNvSpPr/>
            <p:nvPr/>
          </p:nvSpPr>
          <p:spPr>
            <a:xfrm>
              <a:off x="3777685" y="3985792"/>
              <a:ext cx="2077683" cy="775597"/>
            </a:xfrm>
            <a:prstGeom prst="rect">
              <a:avLst/>
            </a:prstGeom>
            <a:noFill/>
          </p:spPr>
          <p:txBody>
            <a:bodyPr wrap="square" lIns="0" tIns="0" rIns="0" bIns="0" rtlCol="0" anchor="t" anchorCtr="0">
              <a:spAutoFit/>
            </a:bodyPr>
            <a:lstStyle/>
            <a:p>
              <a:pPr marL="0" marR="0" lvl="0" indent="0" algn="l" defTabSz="1216817" rtl="0" eaLnBrk="1" fontAlgn="auto" latinLnBrk="0" hangingPunct="1">
                <a:lnSpc>
                  <a:spcPct val="120000"/>
                </a:lnSpc>
                <a:spcBef>
                  <a:spcPct val="20000"/>
                </a:spcBef>
                <a:spcAft>
                  <a:spcPts val="0"/>
                </a:spcAft>
                <a:buClrTx/>
                <a:buSzTx/>
                <a:buFontTx/>
                <a:buNone/>
                <a:tabLst/>
                <a:defRPr/>
              </a:pPr>
              <a:r>
                <a:rPr kumimoji="0" lang="zh-CN" altLang="en-US" sz="1400" b="0"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设置一些优惠活动，例如打折或满减，以吸引更多的用户使用</a:t>
              </a:r>
              <a:r>
                <a:rPr kumimoji="0" lang="en-US" altLang="zh-CN" sz="1400" b="0"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APP</a:t>
              </a:r>
              <a:r>
                <a:rPr kumimoji="0" lang="zh-CN" altLang="en-US" sz="1400" b="0"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a:t>
              </a:r>
              <a:endParaRPr kumimoji="0" lang="en-US" altLang="zh-CN" sz="1400" b="0"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1" name="TextBox 13"/>
            <p:cNvSpPr txBox="1"/>
            <p:nvPr/>
          </p:nvSpPr>
          <p:spPr>
            <a:xfrm>
              <a:off x="4169360" y="3604428"/>
              <a:ext cx="1294333" cy="246221"/>
            </a:xfrm>
            <a:prstGeom prst="rect">
              <a:avLst/>
            </a:prstGeom>
            <a:noFill/>
          </p:spPr>
          <p:txBody>
            <a:bodyPr wrap="square" lIns="0" tIns="0" rIns="0" bIns="0" rtlCol="0" anchor="t" anchorCtr="0">
              <a:spAutoFit/>
            </a:bodyPr>
            <a:lstStyle/>
            <a:p>
              <a:pPr marL="0" marR="0" lvl="0" indent="0" algn="l" defTabSz="1216817" rtl="0" eaLnBrk="1" fontAlgn="auto" latinLnBrk="0" hangingPunct="1">
                <a:lnSpc>
                  <a:spcPct val="100000"/>
                </a:lnSpc>
                <a:spcBef>
                  <a:spcPct val="20000"/>
                </a:spcBef>
                <a:spcAft>
                  <a:spcPts val="0"/>
                </a:spcAft>
                <a:buClrTx/>
                <a:buSzTx/>
                <a:buFontTx/>
                <a:buNone/>
                <a:tabLst/>
                <a:defRPr/>
              </a:pPr>
              <a:r>
                <a:rPr kumimoji="0" lang="en-US" sz="1600" b="1"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02</a:t>
              </a:r>
            </a:p>
          </p:txBody>
        </p:sp>
      </p:grpSp>
      <p:grpSp>
        <p:nvGrpSpPr>
          <p:cNvPr id="17" name="组合 16"/>
          <p:cNvGrpSpPr/>
          <p:nvPr/>
        </p:nvGrpSpPr>
        <p:grpSpPr>
          <a:xfrm>
            <a:off x="6409246" y="2654017"/>
            <a:ext cx="2077683" cy="2617196"/>
            <a:chOff x="6409246" y="2654017"/>
            <a:chExt cx="2077683" cy="2617196"/>
          </a:xfrm>
        </p:grpSpPr>
        <p:sp>
          <p:nvSpPr>
            <p:cNvPr id="18" name="Freeform 20"/>
            <p:cNvSpPr>
              <a:spLocks noEditPoints="1"/>
            </p:cNvSpPr>
            <p:nvPr/>
          </p:nvSpPr>
          <p:spPr bwMode="auto">
            <a:xfrm>
              <a:off x="7097035" y="2654017"/>
              <a:ext cx="740857" cy="740857"/>
            </a:xfrm>
            <a:custGeom>
              <a:avLst/>
              <a:gdLst>
                <a:gd name="T0" fmla="*/ 125 w 249"/>
                <a:gd name="T1" fmla="*/ 249 h 249"/>
                <a:gd name="T2" fmla="*/ 0 w 249"/>
                <a:gd name="T3" fmla="*/ 125 h 249"/>
                <a:gd name="T4" fmla="*/ 125 w 249"/>
                <a:gd name="T5" fmla="*/ 0 h 249"/>
                <a:gd name="T6" fmla="*/ 249 w 249"/>
                <a:gd name="T7" fmla="*/ 125 h 249"/>
                <a:gd name="T8" fmla="*/ 125 w 249"/>
                <a:gd name="T9" fmla="*/ 249 h 249"/>
                <a:gd name="T10" fmla="*/ 125 w 249"/>
                <a:gd name="T11" fmla="*/ 31 h 249"/>
                <a:gd name="T12" fmla="*/ 31 w 249"/>
                <a:gd name="T13" fmla="*/ 125 h 249"/>
                <a:gd name="T14" fmla="*/ 125 w 249"/>
                <a:gd name="T15" fmla="*/ 218 h 249"/>
                <a:gd name="T16" fmla="*/ 218 w 249"/>
                <a:gd name="T17" fmla="*/ 125 h 249"/>
                <a:gd name="T18" fmla="*/ 125 w 249"/>
                <a:gd name="T19" fmla="*/ 31 h 249"/>
                <a:gd name="T20" fmla="*/ 93 w 249"/>
                <a:gd name="T21" fmla="*/ 78 h 249"/>
                <a:gd name="T22" fmla="*/ 171 w 249"/>
                <a:gd name="T23" fmla="*/ 125 h 249"/>
                <a:gd name="T24" fmla="*/ 93 w 249"/>
                <a:gd name="T25" fmla="*/ 171 h 249"/>
                <a:gd name="T26" fmla="*/ 93 w 249"/>
                <a:gd name="T27" fmla="*/ 7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9" h="249">
                  <a:moveTo>
                    <a:pt x="125" y="249"/>
                  </a:moveTo>
                  <a:cubicBezTo>
                    <a:pt x="56" y="249"/>
                    <a:pt x="0" y="193"/>
                    <a:pt x="0" y="125"/>
                  </a:cubicBezTo>
                  <a:cubicBezTo>
                    <a:pt x="0" y="56"/>
                    <a:pt x="56" y="0"/>
                    <a:pt x="125" y="0"/>
                  </a:cubicBezTo>
                  <a:cubicBezTo>
                    <a:pt x="193" y="0"/>
                    <a:pt x="249" y="56"/>
                    <a:pt x="249" y="125"/>
                  </a:cubicBezTo>
                  <a:cubicBezTo>
                    <a:pt x="249" y="193"/>
                    <a:pt x="193" y="249"/>
                    <a:pt x="125" y="249"/>
                  </a:cubicBezTo>
                  <a:close/>
                  <a:moveTo>
                    <a:pt x="125" y="31"/>
                  </a:moveTo>
                  <a:cubicBezTo>
                    <a:pt x="73" y="31"/>
                    <a:pt x="31" y="73"/>
                    <a:pt x="31" y="125"/>
                  </a:cubicBezTo>
                  <a:cubicBezTo>
                    <a:pt x="31" y="176"/>
                    <a:pt x="73" y="218"/>
                    <a:pt x="125" y="218"/>
                  </a:cubicBezTo>
                  <a:cubicBezTo>
                    <a:pt x="176" y="218"/>
                    <a:pt x="218" y="176"/>
                    <a:pt x="218" y="125"/>
                  </a:cubicBezTo>
                  <a:cubicBezTo>
                    <a:pt x="218" y="73"/>
                    <a:pt x="176" y="31"/>
                    <a:pt x="125" y="31"/>
                  </a:cubicBezTo>
                  <a:close/>
                  <a:moveTo>
                    <a:pt x="93" y="78"/>
                  </a:moveTo>
                  <a:cubicBezTo>
                    <a:pt x="171" y="125"/>
                    <a:pt x="171" y="125"/>
                    <a:pt x="171" y="125"/>
                  </a:cubicBezTo>
                  <a:cubicBezTo>
                    <a:pt x="93" y="171"/>
                    <a:pt x="93" y="171"/>
                    <a:pt x="93" y="171"/>
                  </a:cubicBezTo>
                  <a:lnTo>
                    <a:pt x="93" y="78"/>
                  </a:lnTo>
                  <a:close/>
                </a:path>
              </a:pathLst>
            </a:custGeom>
            <a:solidFill>
              <a:srgbClr val="03715B"/>
            </a:solidFill>
            <a:ln>
              <a:noFill/>
            </a:ln>
          </p:spPr>
          <p:txBody>
            <a:bodyPr vert="horz" wrap="square" lIns="121888" tIns="60944" rIns="121888" bIns="609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l-PL" sz="2399"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9" name="矩形 18"/>
            <p:cNvSpPr/>
            <p:nvPr/>
          </p:nvSpPr>
          <p:spPr>
            <a:xfrm>
              <a:off x="6409246" y="4000865"/>
              <a:ext cx="2077683" cy="1270348"/>
            </a:xfrm>
            <a:prstGeom prst="rect">
              <a:avLst/>
            </a:prstGeom>
            <a:noFill/>
          </p:spPr>
          <p:txBody>
            <a:bodyPr wrap="square" lIns="0" tIns="0" rIns="0" bIns="0" rtlCol="0" anchor="t" anchorCtr="0">
              <a:spAutoFit/>
            </a:bodyPr>
            <a:lstStyle/>
            <a:p>
              <a:pPr marL="0" marR="0" lvl="0" indent="0" algn="l" defTabSz="1216817" rtl="0" eaLnBrk="1" fontAlgn="auto" latinLnBrk="0" hangingPunct="1">
                <a:lnSpc>
                  <a:spcPct val="120000"/>
                </a:lnSpc>
                <a:spcBef>
                  <a:spcPct val="20000"/>
                </a:spcBef>
                <a:spcAft>
                  <a:spcPts val="0"/>
                </a:spcAft>
                <a:buClrTx/>
                <a:buSzTx/>
                <a:buFontTx/>
                <a:buNone/>
                <a:tabLst/>
                <a:defRPr/>
              </a:pPr>
              <a:r>
                <a:rPr kumimoji="0" lang="zh-CN" altLang="en-US" sz="1400" b="0"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在</a:t>
              </a:r>
              <a:r>
                <a:rPr kumimoji="0" lang="en-US" altLang="zh-CN" sz="1400" b="0"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APP</a:t>
              </a:r>
              <a:r>
                <a:rPr kumimoji="0" lang="zh-CN" altLang="en-US" sz="1400" b="0"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上添加一些社交功能，例如评论和评级系统，以便用户可以相互分享经验和建议，并支持其他用户的购买决策。</a:t>
              </a:r>
              <a:endParaRPr kumimoji="0" lang="en-US" altLang="zh-CN" sz="1400" b="0"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0" name="TextBox 13"/>
            <p:cNvSpPr txBox="1"/>
            <p:nvPr/>
          </p:nvSpPr>
          <p:spPr>
            <a:xfrm>
              <a:off x="6800921" y="3619501"/>
              <a:ext cx="1294333" cy="246221"/>
            </a:xfrm>
            <a:prstGeom prst="rect">
              <a:avLst/>
            </a:prstGeom>
            <a:noFill/>
          </p:spPr>
          <p:txBody>
            <a:bodyPr wrap="square" lIns="0" tIns="0" rIns="0" bIns="0" rtlCol="0" anchor="t" anchorCtr="0">
              <a:spAutoFit/>
            </a:bodyPr>
            <a:lstStyle/>
            <a:p>
              <a:pPr marL="0" marR="0" lvl="0" indent="0" algn="l" defTabSz="1216817" rtl="0" eaLnBrk="1" fontAlgn="auto" latinLnBrk="0" hangingPunct="1">
                <a:lnSpc>
                  <a:spcPct val="100000"/>
                </a:lnSpc>
                <a:spcBef>
                  <a:spcPct val="20000"/>
                </a:spcBef>
                <a:spcAft>
                  <a:spcPts val="0"/>
                </a:spcAft>
                <a:buClrTx/>
                <a:buSzTx/>
                <a:buFontTx/>
                <a:buNone/>
                <a:tabLst/>
                <a:defRPr/>
              </a:pPr>
              <a:r>
                <a:rPr kumimoji="0" lang="en-US" sz="1600" b="1"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03</a:t>
              </a:r>
            </a:p>
          </p:txBody>
        </p:sp>
      </p:grpSp>
      <p:grpSp>
        <p:nvGrpSpPr>
          <p:cNvPr id="21" name="组合 20"/>
          <p:cNvGrpSpPr/>
          <p:nvPr/>
        </p:nvGrpSpPr>
        <p:grpSpPr>
          <a:xfrm>
            <a:off x="9127046" y="2620471"/>
            <a:ext cx="2077683" cy="2392209"/>
            <a:chOff x="9127046" y="2620471"/>
            <a:chExt cx="2077683" cy="2392209"/>
          </a:xfrm>
        </p:grpSpPr>
        <p:sp>
          <p:nvSpPr>
            <p:cNvPr id="22" name="Freeform 22"/>
            <p:cNvSpPr>
              <a:spLocks noEditPoints="1"/>
            </p:cNvSpPr>
            <p:nvPr/>
          </p:nvSpPr>
          <p:spPr bwMode="auto">
            <a:xfrm>
              <a:off x="9763856" y="2620471"/>
              <a:ext cx="628296" cy="837046"/>
            </a:xfrm>
            <a:custGeom>
              <a:avLst/>
              <a:gdLst>
                <a:gd name="T0" fmla="*/ 106 w 211"/>
                <a:gd name="T1" fmla="*/ 0 h 281"/>
                <a:gd name="T2" fmla="*/ 0 w 211"/>
                <a:gd name="T3" fmla="*/ 105 h 281"/>
                <a:gd name="T4" fmla="*/ 106 w 211"/>
                <a:gd name="T5" fmla="*/ 281 h 281"/>
                <a:gd name="T6" fmla="*/ 211 w 211"/>
                <a:gd name="T7" fmla="*/ 105 h 281"/>
                <a:gd name="T8" fmla="*/ 106 w 211"/>
                <a:gd name="T9" fmla="*/ 0 h 281"/>
                <a:gd name="T10" fmla="*/ 106 w 211"/>
                <a:gd name="T11" fmla="*/ 176 h 281"/>
                <a:gd name="T12" fmla="*/ 35 w 211"/>
                <a:gd name="T13" fmla="*/ 105 h 281"/>
                <a:gd name="T14" fmla="*/ 106 w 211"/>
                <a:gd name="T15" fmla="*/ 35 h 281"/>
                <a:gd name="T16" fmla="*/ 176 w 211"/>
                <a:gd name="T17" fmla="*/ 105 h 281"/>
                <a:gd name="T18" fmla="*/ 106 w 211"/>
                <a:gd name="T19" fmla="*/ 176 h 281"/>
                <a:gd name="T20" fmla="*/ 106 w 211"/>
                <a:gd name="T21" fmla="*/ 70 h 281"/>
                <a:gd name="T22" fmla="*/ 70 w 211"/>
                <a:gd name="T23" fmla="*/ 105 h 281"/>
                <a:gd name="T24" fmla="*/ 106 w 211"/>
                <a:gd name="T25" fmla="*/ 141 h 281"/>
                <a:gd name="T26" fmla="*/ 141 w 211"/>
                <a:gd name="T27" fmla="*/ 105 h 281"/>
                <a:gd name="T28" fmla="*/ 106 w 211"/>
                <a:gd name="T29" fmla="*/ 7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1" h="281">
                  <a:moveTo>
                    <a:pt x="106" y="0"/>
                  </a:moveTo>
                  <a:cubicBezTo>
                    <a:pt x="47" y="0"/>
                    <a:pt x="0" y="47"/>
                    <a:pt x="0" y="105"/>
                  </a:cubicBezTo>
                  <a:cubicBezTo>
                    <a:pt x="0" y="164"/>
                    <a:pt x="106" y="281"/>
                    <a:pt x="106" y="281"/>
                  </a:cubicBezTo>
                  <a:cubicBezTo>
                    <a:pt x="106" y="281"/>
                    <a:pt x="211" y="164"/>
                    <a:pt x="211" y="105"/>
                  </a:cubicBezTo>
                  <a:cubicBezTo>
                    <a:pt x="211" y="47"/>
                    <a:pt x="164" y="0"/>
                    <a:pt x="106" y="0"/>
                  </a:cubicBezTo>
                  <a:close/>
                  <a:moveTo>
                    <a:pt x="106" y="176"/>
                  </a:moveTo>
                  <a:cubicBezTo>
                    <a:pt x="67" y="176"/>
                    <a:pt x="35" y="144"/>
                    <a:pt x="35" y="105"/>
                  </a:cubicBezTo>
                  <a:cubicBezTo>
                    <a:pt x="35" y="67"/>
                    <a:pt x="67" y="35"/>
                    <a:pt x="106" y="35"/>
                  </a:cubicBezTo>
                  <a:cubicBezTo>
                    <a:pt x="144" y="35"/>
                    <a:pt x="176" y="67"/>
                    <a:pt x="176" y="105"/>
                  </a:cubicBezTo>
                  <a:cubicBezTo>
                    <a:pt x="176" y="144"/>
                    <a:pt x="144" y="176"/>
                    <a:pt x="106" y="176"/>
                  </a:cubicBezTo>
                  <a:close/>
                  <a:moveTo>
                    <a:pt x="106" y="70"/>
                  </a:moveTo>
                  <a:cubicBezTo>
                    <a:pt x="86" y="70"/>
                    <a:pt x="70" y="86"/>
                    <a:pt x="70" y="105"/>
                  </a:cubicBezTo>
                  <a:cubicBezTo>
                    <a:pt x="70" y="125"/>
                    <a:pt x="86" y="141"/>
                    <a:pt x="106" y="141"/>
                  </a:cubicBezTo>
                  <a:cubicBezTo>
                    <a:pt x="125" y="141"/>
                    <a:pt x="141" y="125"/>
                    <a:pt x="141" y="105"/>
                  </a:cubicBezTo>
                  <a:cubicBezTo>
                    <a:pt x="141" y="86"/>
                    <a:pt x="125" y="70"/>
                    <a:pt x="106" y="70"/>
                  </a:cubicBezTo>
                  <a:close/>
                </a:path>
              </a:pathLst>
            </a:custGeom>
            <a:solidFill>
              <a:srgbClr val="6A6A6A"/>
            </a:solidFill>
            <a:ln>
              <a:noFill/>
            </a:ln>
          </p:spPr>
          <p:txBody>
            <a:bodyPr vert="horz" wrap="square" lIns="121888" tIns="60944" rIns="121888" bIns="609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l-PL" sz="2399"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3" name="矩形 22"/>
            <p:cNvSpPr/>
            <p:nvPr/>
          </p:nvSpPr>
          <p:spPr>
            <a:xfrm>
              <a:off x="9127046" y="4000865"/>
              <a:ext cx="2077683" cy="1011815"/>
            </a:xfrm>
            <a:prstGeom prst="rect">
              <a:avLst/>
            </a:prstGeom>
            <a:noFill/>
          </p:spPr>
          <p:txBody>
            <a:bodyPr wrap="square" lIns="0" tIns="0" rIns="0" bIns="0" rtlCol="0" anchor="t" anchorCtr="0">
              <a:spAutoFit/>
            </a:bodyPr>
            <a:lstStyle/>
            <a:p>
              <a:pPr marL="0" marR="0" lvl="0" indent="0" algn="l" defTabSz="1216817" rtl="0" eaLnBrk="1" fontAlgn="auto" latinLnBrk="0" hangingPunct="1">
                <a:lnSpc>
                  <a:spcPct val="120000"/>
                </a:lnSpc>
                <a:spcBef>
                  <a:spcPct val="20000"/>
                </a:spcBef>
                <a:spcAft>
                  <a:spcPts val="0"/>
                </a:spcAft>
                <a:buClrTx/>
                <a:buSzTx/>
                <a:buFontTx/>
                <a:buNone/>
                <a:tabLst/>
                <a:defRPr/>
              </a:pPr>
              <a:r>
                <a:rPr kumimoji="0" lang="zh-CN" altLang="en-US" sz="1400" b="0"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与其他相关企业或组织合作，例如大型超市、健身房、社区组织等，以增加</a:t>
              </a:r>
              <a:r>
                <a:rPr kumimoji="0" lang="en-US" altLang="zh-CN" sz="1400" b="0"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APP</a:t>
              </a:r>
              <a:r>
                <a:rPr kumimoji="0" lang="zh-CN" altLang="en-US" sz="1400" b="0"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的知名度和推广效果。</a:t>
              </a:r>
              <a:endParaRPr kumimoji="0" lang="en-US" altLang="zh-CN" sz="1400" b="0"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4" name="TextBox 13"/>
            <p:cNvSpPr txBox="1"/>
            <p:nvPr/>
          </p:nvSpPr>
          <p:spPr>
            <a:xfrm>
              <a:off x="9518721" y="3619501"/>
              <a:ext cx="1294333" cy="246221"/>
            </a:xfrm>
            <a:prstGeom prst="rect">
              <a:avLst/>
            </a:prstGeom>
            <a:noFill/>
          </p:spPr>
          <p:txBody>
            <a:bodyPr wrap="square" lIns="0" tIns="0" rIns="0" bIns="0" rtlCol="0" anchor="t" anchorCtr="0">
              <a:spAutoFit/>
            </a:bodyPr>
            <a:lstStyle/>
            <a:p>
              <a:pPr marL="0" marR="0" lvl="0" indent="0" algn="l" defTabSz="1216817" rtl="0" eaLnBrk="1" fontAlgn="auto" latinLnBrk="0" hangingPunct="1">
                <a:lnSpc>
                  <a:spcPct val="100000"/>
                </a:lnSpc>
                <a:spcBef>
                  <a:spcPct val="20000"/>
                </a:spcBef>
                <a:spcAft>
                  <a:spcPts val="0"/>
                </a:spcAft>
                <a:buClrTx/>
                <a:buSzTx/>
                <a:buFontTx/>
                <a:buNone/>
                <a:tabLst/>
                <a:defRPr/>
              </a:pPr>
              <a:r>
                <a:rPr kumimoji="0" lang="en-US" altLang="zh-CN" sz="1600" b="1"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04</a:t>
              </a:r>
              <a:endParaRPr kumimoji="0" lang="en-US" sz="1600" b="1"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Tree>
    <p:extLst>
      <p:ext uri="{BB962C8B-B14F-4D97-AF65-F5344CB8AC3E}">
        <p14:creationId xmlns:p14="http://schemas.microsoft.com/office/powerpoint/2010/main" val="2148648385"/>
      </p:ext>
    </p:extLst>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up)">
                                      <p:cBhvr>
                                        <p:cTn id="15" dur="500"/>
                                        <p:tgtEl>
                                          <p:spTgt spid="17"/>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up)">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1" dirty="0">
                <a:solidFill>
                  <a:prstClr val="white"/>
                </a:solidFill>
                <a:latin typeface="微软雅黑" panose="020B0503020204020204" pitchFamily="34" charset="-122"/>
                <a:ea typeface="微软雅黑" panose="020B0503020204020204" pitchFamily="34" charset="-122"/>
              </a:rPr>
              <a:t>4.4 </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经营目标</a:t>
            </a:r>
          </a:p>
        </p:txBody>
      </p:sp>
      <p:sp>
        <p:nvSpPr>
          <p:cNvPr id="4" name="直接连接符 24"/>
          <p:cNvSpPr>
            <a:spLocks noChangeShapeType="1"/>
          </p:cNvSpPr>
          <p:nvPr/>
        </p:nvSpPr>
        <p:spPr bwMode="auto">
          <a:xfrm flipH="1">
            <a:off x="3237024" y="3200634"/>
            <a:ext cx="1049477" cy="0"/>
          </a:xfrm>
          <a:prstGeom prst="line">
            <a:avLst/>
          </a:prstGeom>
          <a:noFill/>
          <a:ln w="12700" cmpd="sng">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C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TextBox 13"/>
          <p:cNvSpPr txBox="1"/>
          <p:nvPr/>
        </p:nvSpPr>
        <p:spPr>
          <a:xfrm>
            <a:off x="1066409" y="2886837"/>
            <a:ext cx="1952995" cy="246221"/>
          </a:xfrm>
          <a:prstGeom prst="rect">
            <a:avLst/>
          </a:prstGeom>
          <a:noFill/>
        </p:spPr>
        <p:txBody>
          <a:bodyPr wrap="square" lIns="0" tIns="0" rIns="0" bIns="0" rtlCol="0" anchor="t" anchorCtr="0">
            <a:spAutoFit/>
          </a:bodyPr>
          <a:lstStyle/>
          <a:p>
            <a:pPr marL="0" marR="0" lvl="0" indent="0" algn="r" defTabSz="1216817" rtl="0" eaLnBrk="1" fontAlgn="auto" latinLnBrk="0" hangingPunct="1">
              <a:lnSpc>
                <a:spcPct val="100000"/>
              </a:lnSpc>
              <a:spcBef>
                <a:spcPct val="20000"/>
              </a:spcBef>
              <a:spcAft>
                <a:spcPts val="0"/>
              </a:spcAft>
              <a:buClrTx/>
              <a:buSzTx/>
              <a:buFontTx/>
              <a:buNone/>
              <a:tabLst/>
              <a:defRPr/>
            </a:pPr>
            <a:r>
              <a:rPr kumimoji="0" lang="en-US" sz="1600" b="1"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01</a:t>
            </a:r>
          </a:p>
        </p:txBody>
      </p:sp>
      <p:sp>
        <p:nvSpPr>
          <p:cNvPr id="6" name="TextBox 13"/>
          <p:cNvSpPr txBox="1"/>
          <p:nvPr/>
        </p:nvSpPr>
        <p:spPr>
          <a:xfrm>
            <a:off x="817067" y="3167802"/>
            <a:ext cx="2202326" cy="369332"/>
          </a:xfrm>
          <a:prstGeom prst="rect">
            <a:avLst/>
          </a:prstGeom>
          <a:noFill/>
        </p:spPr>
        <p:txBody>
          <a:bodyPr wrap="square" lIns="0" tIns="0" rIns="0" bIns="0" rtlCol="0" anchor="t" anchorCtr="0">
            <a:spAutoFit/>
          </a:bodyPr>
          <a:lstStyle/>
          <a:p>
            <a:pPr marL="0" marR="0" lvl="0" indent="0" algn="r" defTabSz="1216817" rtl="0" eaLnBrk="1" fontAlgn="auto" latinLnBrk="0" hangingPunct="1">
              <a:lnSpc>
                <a:spcPct val="100000"/>
              </a:lnSpc>
              <a:spcBef>
                <a:spcPct val="20000"/>
              </a:spcBef>
              <a:spcAft>
                <a:spcPts val="0"/>
              </a:spcAft>
              <a:buClrTx/>
              <a:buSzTx/>
              <a:buFontTx/>
              <a:buNone/>
              <a:tabLst/>
              <a:defRPr/>
            </a:pPr>
            <a:r>
              <a:rPr kumimoji="0" lang="zh-CN" altLang="en-US" sz="1200" b="0"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不断提高</a:t>
            </a:r>
            <a:r>
              <a:rPr kumimoji="0" lang="en-US" altLang="zh-CN" sz="1200" b="0"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APP</a:t>
            </a:r>
            <a:r>
              <a:rPr kumimoji="0" lang="zh-CN" altLang="en-US" sz="1200" b="0"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的用户体验，使其更加方便、易于使用和有趣</a:t>
            </a:r>
            <a:r>
              <a:rPr kumimoji="0" lang="en-US" altLang="zh-CN" sz="1200" b="0"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a:t>
            </a:r>
          </a:p>
        </p:txBody>
      </p:sp>
      <p:sp>
        <p:nvSpPr>
          <p:cNvPr id="7" name="TextBox 13"/>
          <p:cNvSpPr txBox="1"/>
          <p:nvPr/>
        </p:nvSpPr>
        <p:spPr>
          <a:xfrm>
            <a:off x="8510536" y="1543204"/>
            <a:ext cx="1257973" cy="246221"/>
          </a:xfrm>
          <a:prstGeom prst="rect">
            <a:avLst/>
          </a:prstGeom>
          <a:noFill/>
        </p:spPr>
        <p:txBody>
          <a:bodyPr wrap="square" lIns="0" tIns="0" rIns="0" bIns="0" rtlCol="0" anchor="t" anchorCtr="0">
            <a:spAutoFit/>
          </a:bodyPr>
          <a:lstStyle/>
          <a:p>
            <a:pPr marL="0" marR="0" lvl="0" indent="0" algn="l" defTabSz="1216817" rtl="0" eaLnBrk="1" fontAlgn="auto" latinLnBrk="0" hangingPunct="1">
              <a:lnSpc>
                <a:spcPct val="100000"/>
              </a:lnSpc>
              <a:spcBef>
                <a:spcPct val="20000"/>
              </a:spcBef>
              <a:spcAft>
                <a:spcPts val="0"/>
              </a:spcAft>
              <a:buClrTx/>
              <a:buSzTx/>
              <a:buFontTx/>
              <a:buNone/>
              <a:tabLst/>
              <a:defRPr/>
            </a:pPr>
            <a:r>
              <a:rPr kumimoji="0" lang="en-US" sz="1600" b="1"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02</a:t>
            </a:r>
          </a:p>
        </p:txBody>
      </p:sp>
      <p:sp>
        <p:nvSpPr>
          <p:cNvPr id="8" name="TextBox 13"/>
          <p:cNvSpPr txBox="1"/>
          <p:nvPr/>
        </p:nvSpPr>
        <p:spPr>
          <a:xfrm>
            <a:off x="8510536" y="1961061"/>
            <a:ext cx="2385913" cy="738664"/>
          </a:xfrm>
          <a:prstGeom prst="rect">
            <a:avLst/>
          </a:prstGeom>
          <a:noFill/>
        </p:spPr>
        <p:txBody>
          <a:bodyPr wrap="square" lIns="0" tIns="0" rIns="0" bIns="0" rtlCol="0" anchor="t" anchorCtr="0">
            <a:spAutoFit/>
          </a:bodyPr>
          <a:lstStyle/>
          <a:p>
            <a:pPr marL="0" marR="0" lvl="0" indent="0" algn="l" defTabSz="1216817" rtl="0" eaLnBrk="1" fontAlgn="auto" latinLnBrk="0" hangingPunct="1">
              <a:lnSpc>
                <a:spcPct val="100000"/>
              </a:lnSpc>
              <a:spcBef>
                <a:spcPct val="20000"/>
              </a:spcBef>
              <a:spcAft>
                <a:spcPts val="0"/>
              </a:spcAft>
              <a:buClrTx/>
              <a:buSzTx/>
              <a:buFontTx/>
              <a:buNone/>
              <a:tabLst/>
              <a:defRPr/>
            </a:pPr>
            <a:r>
              <a:rPr kumimoji="0" lang="zh-CN" altLang="en-US" sz="1200" b="0"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与更多的农民建立联系，并提供一些支持工具和服务，例如培训和咨询，以帮助他们改善生产质量和提高收入。</a:t>
            </a:r>
            <a:endParaRPr kumimoji="0" lang="en-US" altLang="zh-CN" sz="1200" b="0"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TextBox 13"/>
          <p:cNvSpPr txBox="1"/>
          <p:nvPr/>
        </p:nvSpPr>
        <p:spPr>
          <a:xfrm>
            <a:off x="1817848" y="5096799"/>
            <a:ext cx="1952995" cy="246221"/>
          </a:xfrm>
          <a:prstGeom prst="rect">
            <a:avLst/>
          </a:prstGeom>
          <a:noFill/>
        </p:spPr>
        <p:txBody>
          <a:bodyPr wrap="square" lIns="0" tIns="0" rIns="0" bIns="0" rtlCol="0" anchor="t" anchorCtr="0">
            <a:spAutoFit/>
          </a:bodyPr>
          <a:lstStyle/>
          <a:p>
            <a:pPr marL="0" marR="0" lvl="0" indent="0" algn="r" defTabSz="1216817" rtl="0" eaLnBrk="1" fontAlgn="auto" latinLnBrk="0" hangingPunct="1">
              <a:lnSpc>
                <a:spcPct val="100000"/>
              </a:lnSpc>
              <a:spcBef>
                <a:spcPct val="20000"/>
              </a:spcBef>
              <a:spcAft>
                <a:spcPts val="0"/>
              </a:spcAft>
              <a:buClrTx/>
              <a:buSzTx/>
              <a:buFontTx/>
              <a:buNone/>
              <a:tabLst/>
              <a:defRPr/>
            </a:pPr>
            <a:r>
              <a:rPr kumimoji="0" lang="en-US" altLang="zh-CN" sz="1600" b="1"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03</a:t>
            </a:r>
            <a:endParaRPr kumimoji="0" lang="en-US" sz="1600" b="1"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0" name="TextBox 13"/>
          <p:cNvSpPr txBox="1"/>
          <p:nvPr/>
        </p:nvSpPr>
        <p:spPr>
          <a:xfrm>
            <a:off x="1367385" y="5349171"/>
            <a:ext cx="2440195" cy="553998"/>
          </a:xfrm>
          <a:prstGeom prst="rect">
            <a:avLst/>
          </a:prstGeom>
          <a:noFill/>
        </p:spPr>
        <p:txBody>
          <a:bodyPr wrap="square" lIns="0" tIns="0" rIns="0" bIns="0" rtlCol="0" anchor="t" anchorCtr="0">
            <a:spAutoFit/>
          </a:bodyPr>
          <a:lstStyle/>
          <a:p>
            <a:pPr marL="0" marR="0" lvl="0" indent="0" algn="r" defTabSz="1216817" rtl="0" eaLnBrk="1" fontAlgn="auto" latinLnBrk="0" hangingPunct="1">
              <a:lnSpc>
                <a:spcPct val="100000"/>
              </a:lnSpc>
              <a:spcBef>
                <a:spcPct val="20000"/>
              </a:spcBef>
              <a:spcAft>
                <a:spcPts val="0"/>
              </a:spcAft>
              <a:buClrTx/>
              <a:buSzTx/>
              <a:buFontTx/>
              <a:buNone/>
              <a:tabLst/>
              <a:defRPr/>
            </a:pPr>
            <a:r>
              <a:rPr kumimoji="0" lang="zh-CN" altLang="en-US" sz="1200" b="0"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不断优化我们的市场营销和推广策略，以吸引更多的用户和提高</a:t>
            </a:r>
            <a:r>
              <a:rPr kumimoji="0" lang="en-US" altLang="zh-CN" sz="1200" b="0"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APP</a:t>
            </a:r>
            <a:r>
              <a:rPr kumimoji="0" lang="zh-CN" altLang="en-US" sz="1200" b="0"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的知名度。</a:t>
            </a:r>
            <a:endParaRPr kumimoji="0" lang="en-US" altLang="zh-CN" sz="1200" b="0"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TextBox 13"/>
          <p:cNvSpPr txBox="1"/>
          <p:nvPr/>
        </p:nvSpPr>
        <p:spPr>
          <a:xfrm>
            <a:off x="8599225" y="4241587"/>
            <a:ext cx="1952995" cy="246221"/>
          </a:xfrm>
          <a:prstGeom prst="rect">
            <a:avLst/>
          </a:prstGeom>
          <a:noFill/>
        </p:spPr>
        <p:txBody>
          <a:bodyPr wrap="square" lIns="0" tIns="0" rIns="0" bIns="0" rtlCol="0" anchor="t" anchorCtr="0">
            <a:spAutoFit/>
          </a:bodyPr>
          <a:lstStyle/>
          <a:p>
            <a:pPr marL="0" marR="0" lvl="0" indent="0" algn="l" defTabSz="1216817" rtl="0" eaLnBrk="1" fontAlgn="auto" latinLnBrk="0" hangingPunct="1">
              <a:lnSpc>
                <a:spcPct val="100000"/>
              </a:lnSpc>
              <a:spcBef>
                <a:spcPct val="20000"/>
              </a:spcBef>
              <a:spcAft>
                <a:spcPts val="0"/>
              </a:spcAft>
              <a:buClrTx/>
              <a:buSzTx/>
              <a:buFontTx/>
              <a:buNone/>
              <a:tabLst/>
              <a:defRPr/>
            </a:pPr>
            <a:r>
              <a:rPr kumimoji="0" lang="en-US" sz="1600" b="1"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04</a:t>
            </a:r>
          </a:p>
        </p:txBody>
      </p:sp>
      <p:sp>
        <p:nvSpPr>
          <p:cNvPr id="14" name="TextBox 13"/>
          <p:cNvSpPr txBox="1"/>
          <p:nvPr/>
        </p:nvSpPr>
        <p:spPr>
          <a:xfrm>
            <a:off x="8593686" y="4557353"/>
            <a:ext cx="2349647" cy="553998"/>
          </a:xfrm>
          <a:prstGeom prst="rect">
            <a:avLst/>
          </a:prstGeom>
          <a:noFill/>
        </p:spPr>
        <p:txBody>
          <a:bodyPr wrap="square" lIns="0" tIns="0" rIns="0" bIns="0" rtlCol="0" anchor="t" anchorCtr="0">
            <a:spAutoFit/>
          </a:bodyPr>
          <a:lstStyle/>
          <a:p>
            <a:pPr marL="0" marR="0" lvl="0" indent="0" algn="l" defTabSz="1216817" rtl="0" eaLnBrk="1" fontAlgn="auto" latinLnBrk="0" hangingPunct="1">
              <a:lnSpc>
                <a:spcPct val="100000"/>
              </a:lnSpc>
              <a:spcBef>
                <a:spcPct val="20000"/>
              </a:spcBef>
              <a:spcAft>
                <a:spcPts val="0"/>
              </a:spcAft>
              <a:buClrTx/>
              <a:buSzTx/>
              <a:buFontTx/>
              <a:buNone/>
              <a:tabLst/>
              <a:defRPr/>
            </a:pPr>
            <a:r>
              <a:rPr kumimoji="0" lang="zh-CN" altLang="en-US" sz="1200" b="0"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不断关注用户反馈和市场趋势，及时调整我们的产品和服务，以满足不同用户的需求。</a:t>
            </a:r>
            <a:endParaRPr kumimoji="0" lang="en-US" altLang="zh-CN" sz="1200" b="0"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 name="图片 2">
            <a:extLst>
              <a:ext uri="{FF2B5EF4-FFF2-40B4-BE49-F238E27FC236}">
                <a16:creationId xmlns:a16="http://schemas.microsoft.com/office/drawing/2014/main" id="{F1DF9987-AD21-8756-FEA8-9E217C309966}"/>
              </a:ext>
            </a:extLst>
          </p:cNvPr>
          <p:cNvPicPr>
            <a:picLocks noChangeAspect="1"/>
          </p:cNvPicPr>
          <p:nvPr/>
        </p:nvPicPr>
        <p:blipFill>
          <a:blip r:embed="rId4"/>
          <a:stretch>
            <a:fillRect/>
          </a:stretch>
        </p:blipFill>
        <p:spPr>
          <a:xfrm>
            <a:off x="4395717" y="1789425"/>
            <a:ext cx="3711611" cy="3648345"/>
          </a:xfrm>
          <a:prstGeom prst="rect">
            <a:avLst/>
          </a:prstGeom>
        </p:spPr>
      </p:pic>
    </p:spTree>
    <p:extLst>
      <p:ext uri="{BB962C8B-B14F-4D97-AF65-F5344CB8AC3E}">
        <p14:creationId xmlns:p14="http://schemas.microsoft.com/office/powerpoint/2010/main" val="3343626251"/>
      </p:ext>
    </p:extLst>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right)">
                                      <p:cBhvr>
                                        <p:cTn id="11" dur="500"/>
                                        <p:tgtEl>
                                          <p:spTgt spid="5"/>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right)">
                                      <p:cBhvr>
                                        <p:cTn id="15" dur="500"/>
                                        <p:tgtEl>
                                          <p:spTgt spid="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childTnLst>
                          </p:cTn>
                        </p:par>
                        <p:par>
                          <p:cTn id="24" fill="hold">
                            <p:stCondLst>
                              <p:cond delay="2500"/>
                            </p:stCondLst>
                            <p:childTnLst>
                              <p:par>
                                <p:cTn id="25" presetID="22" presetClass="entr" presetSubtype="2"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right)">
                                      <p:cBhvr>
                                        <p:cTn id="27" dur="500"/>
                                        <p:tgtEl>
                                          <p:spTgt spid="9"/>
                                        </p:tgtEl>
                                      </p:cBhvr>
                                    </p:animEffect>
                                  </p:childTnLst>
                                </p:cTn>
                              </p:par>
                            </p:childTnLst>
                          </p:cTn>
                        </p:par>
                        <p:par>
                          <p:cTn id="28" fill="hold">
                            <p:stCondLst>
                              <p:cond delay="3000"/>
                            </p:stCondLst>
                            <p:childTnLst>
                              <p:par>
                                <p:cTn id="29" presetID="22" presetClass="entr" presetSubtype="2"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right)">
                                      <p:cBhvr>
                                        <p:cTn id="31" dur="500"/>
                                        <p:tgtEl>
                                          <p:spTgt spid="10"/>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500"/>
                                        <p:tgtEl>
                                          <p:spTgt spid="11"/>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left)">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8" grpId="0"/>
      <p:bldP spid="9" grpId="0"/>
      <p:bldP spid="10" grpId="0"/>
      <p:bldP spid="11"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5" name="组合 4"/>
          <p:cNvGrpSpPr/>
          <p:nvPr/>
        </p:nvGrpSpPr>
        <p:grpSpPr>
          <a:xfrm>
            <a:off x="-422671" y="571201"/>
            <a:ext cx="6068291" cy="5664647"/>
            <a:chOff x="2496157" y="237388"/>
            <a:chExt cx="6822015" cy="6383223"/>
          </a:xfrm>
        </p:grpSpPr>
        <p:pic>
          <p:nvPicPr>
            <p:cNvPr id="2" name="图片 1"/>
            <p:cNvPicPr>
              <a:picLocks noChangeAspect="1"/>
            </p:cNvPicPr>
            <p:nvPr/>
          </p:nvPicPr>
          <p:blipFill>
            <a:blip r:embed="rId3"/>
            <a:stretch>
              <a:fillRect/>
            </a:stretch>
          </p:blipFill>
          <p:spPr>
            <a:xfrm>
              <a:off x="2499730" y="237388"/>
              <a:ext cx="6818442" cy="6383223"/>
            </a:xfrm>
            <a:prstGeom prst="rect">
              <a:avLst/>
            </a:prstGeom>
          </p:spPr>
        </p:pic>
        <p:pic>
          <p:nvPicPr>
            <p:cNvPr id="4" name="图片 3"/>
            <p:cNvPicPr>
              <a:picLocks noChangeAspect="1"/>
            </p:cNvPicPr>
            <p:nvPr/>
          </p:nvPicPr>
          <p:blipFill>
            <a:blip r:embed="rId4"/>
            <a:stretch>
              <a:fillRect/>
            </a:stretch>
          </p:blipFill>
          <p:spPr>
            <a:xfrm>
              <a:off x="2496157" y="237388"/>
              <a:ext cx="6822015" cy="6383065"/>
            </a:xfrm>
            <a:prstGeom prst="rect">
              <a:avLst/>
            </a:prstGeom>
          </p:spPr>
        </p:pic>
      </p:grpSp>
      <p:grpSp>
        <p:nvGrpSpPr>
          <p:cNvPr id="7" name="组合 6"/>
          <p:cNvGrpSpPr/>
          <p:nvPr/>
        </p:nvGrpSpPr>
        <p:grpSpPr>
          <a:xfrm>
            <a:off x="346734" y="829931"/>
            <a:ext cx="5144671" cy="5197160"/>
            <a:chOff x="346734" y="829931"/>
            <a:chExt cx="5144671" cy="5197160"/>
          </a:xfrm>
        </p:grpSpPr>
        <p:pic>
          <p:nvPicPr>
            <p:cNvPr id="6" name="图片 5"/>
            <p:cNvPicPr>
              <a:picLocks noChangeAspect="1"/>
            </p:cNvPicPr>
            <p:nvPr/>
          </p:nvPicPr>
          <p:blipFill>
            <a:blip r:embed="rId5"/>
            <a:stretch>
              <a:fillRect/>
            </a:stretch>
          </p:blipFill>
          <p:spPr>
            <a:xfrm>
              <a:off x="346734" y="829931"/>
              <a:ext cx="5144671" cy="5197160"/>
            </a:xfrm>
            <a:prstGeom prst="rect">
              <a:avLst/>
            </a:prstGeom>
          </p:spPr>
        </p:pic>
        <p:sp>
          <p:nvSpPr>
            <p:cNvPr id="3" name="文本框 2"/>
            <p:cNvSpPr txBox="1"/>
            <p:nvPr/>
          </p:nvSpPr>
          <p:spPr>
            <a:xfrm>
              <a:off x="1450931" y="2161083"/>
              <a:ext cx="3844955" cy="26468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16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8" name="组合 7"/>
          <p:cNvGrpSpPr/>
          <p:nvPr/>
        </p:nvGrpSpPr>
        <p:grpSpPr>
          <a:xfrm>
            <a:off x="6400083" y="2708275"/>
            <a:ext cx="5726834" cy="1974394"/>
            <a:chOff x="6400083" y="2708275"/>
            <a:chExt cx="5726834" cy="1974394"/>
          </a:xfrm>
        </p:grpSpPr>
        <p:grpSp>
          <p:nvGrpSpPr>
            <p:cNvPr id="13" name="组合 2"/>
            <p:cNvGrpSpPr>
              <a:grpSpLocks/>
            </p:cNvGrpSpPr>
            <p:nvPr/>
          </p:nvGrpSpPr>
          <p:grpSpPr bwMode="auto">
            <a:xfrm>
              <a:off x="6888163" y="3098800"/>
              <a:ext cx="4900564" cy="646331"/>
              <a:chOff x="322440" y="4184903"/>
              <a:chExt cx="4900847" cy="646549"/>
            </a:xfrm>
          </p:grpSpPr>
          <p:sp>
            <p:nvSpPr>
              <p:cNvPr id="14" name="文本框 13"/>
              <p:cNvSpPr txBox="1"/>
              <p:nvPr/>
            </p:nvSpPr>
            <p:spPr>
              <a:xfrm>
                <a:off x="1198791" y="4184903"/>
                <a:ext cx="4024496" cy="646549"/>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风险管理</a:t>
                </a:r>
              </a:p>
            </p:txBody>
          </p:sp>
          <p:grpSp>
            <p:nvGrpSpPr>
              <p:cNvPr id="15" name="组合 4"/>
              <p:cNvGrpSpPr>
                <a:grpSpLocks/>
              </p:cNvGrpSpPr>
              <p:nvPr/>
            </p:nvGrpSpPr>
            <p:grpSpPr bwMode="auto">
              <a:xfrm>
                <a:off x="322440" y="4202901"/>
                <a:ext cx="658251" cy="610334"/>
                <a:chOff x="2680724" y="3950006"/>
                <a:chExt cx="863174" cy="800339"/>
              </a:xfrm>
            </p:grpSpPr>
            <p:sp>
              <p:nvSpPr>
                <p:cNvPr id="16" name="任意多边形 15"/>
                <p:cNvSpPr/>
                <p:nvPr/>
              </p:nvSpPr>
              <p:spPr>
                <a:xfrm>
                  <a:off x="2711951" y="3949312"/>
                  <a:ext cx="832733" cy="801728"/>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0E35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任意多边形 16"/>
                <p:cNvSpPr/>
                <p:nvPr/>
              </p:nvSpPr>
              <p:spPr>
                <a:xfrm>
                  <a:off x="2680724" y="3959723"/>
                  <a:ext cx="863960" cy="699691"/>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8FB3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sp>
          <p:nvSpPr>
            <p:cNvPr id="18" name="图文框 17"/>
            <p:cNvSpPr/>
            <p:nvPr/>
          </p:nvSpPr>
          <p:spPr>
            <a:xfrm>
              <a:off x="6672263" y="2708275"/>
              <a:ext cx="5289550" cy="1368425"/>
            </a:xfrm>
            <a:prstGeom prst="frame">
              <a:avLst>
                <a:gd name="adj1" fmla="val 1900"/>
              </a:avLst>
            </a:prstGeom>
            <a:gradFill>
              <a:gsLst>
                <a:gs pos="25000">
                  <a:srgbClr val="00D5B5"/>
                </a:gs>
                <a:gs pos="0">
                  <a:srgbClr val="F47508"/>
                </a:gs>
                <a:gs pos="49000">
                  <a:srgbClr val="F47508"/>
                </a:gs>
                <a:gs pos="72000">
                  <a:srgbClr val="0089AB"/>
                </a:gs>
                <a:gs pos="94000">
                  <a:srgbClr val="FEA300"/>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9" name="矩形 33"/>
            <p:cNvSpPr>
              <a:spLocks noChangeArrowheads="1"/>
            </p:cNvSpPr>
            <p:nvPr/>
          </p:nvSpPr>
          <p:spPr bwMode="auto">
            <a:xfrm>
              <a:off x="6400083" y="4467225"/>
              <a:ext cx="572683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1216025" rtl="0" eaLnBrk="1" fontAlgn="auto" latinLnBrk="0" hangingPunct="1">
                <a:lnSpc>
                  <a:spcPct val="100000"/>
                </a:lnSpc>
                <a:spcBef>
                  <a:spcPct val="20000"/>
                </a:spcBef>
                <a:spcAft>
                  <a:spcPts val="0"/>
                </a:spcAft>
                <a:buClrTx/>
                <a:buSzTx/>
                <a:buFontTx/>
                <a:buNone/>
                <a:tabLst/>
                <a:defRPr/>
              </a:pPr>
              <a:endParaRPr kumimoji="0" lang="en-US" altLang="zh-CN" sz="14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Tree>
    <p:extLst>
      <p:ext uri="{BB962C8B-B14F-4D97-AF65-F5344CB8AC3E}">
        <p14:creationId xmlns:p14="http://schemas.microsoft.com/office/powerpoint/2010/main" val="824033681"/>
      </p:ext>
    </p:extLst>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750" fill="hold"/>
                                        <p:tgtEl>
                                          <p:spTgt spid="7"/>
                                        </p:tgtEl>
                                        <p:attrNameLst>
                                          <p:attrName>ppt_w</p:attrName>
                                        </p:attrNameLst>
                                      </p:cBhvr>
                                      <p:tavLst>
                                        <p:tav tm="0">
                                          <p:val>
                                            <p:fltVal val="0"/>
                                          </p:val>
                                        </p:tav>
                                        <p:tav tm="100000">
                                          <p:val>
                                            <p:strVal val="#ppt_w"/>
                                          </p:val>
                                        </p:tav>
                                      </p:tavLst>
                                    </p:anim>
                                    <p:anim calcmode="lin" valueType="num">
                                      <p:cBhvr>
                                        <p:cTn id="8" dur="1750" fill="hold"/>
                                        <p:tgtEl>
                                          <p:spTgt spid="7"/>
                                        </p:tgtEl>
                                        <p:attrNameLst>
                                          <p:attrName>ppt_h</p:attrName>
                                        </p:attrNameLst>
                                      </p:cBhvr>
                                      <p:tavLst>
                                        <p:tav tm="0">
                                          <p:val>
                                            <p:fltVal val="0"/>
                                          </p:val>
                                        </p:tav>
                                        <p:tav tm="100000">
                                          <p:val>
                                            <p:strVal val="#ppt_h"/>
                                          </p:val>
                                        </p:tav>
                                      </p:tavLst>
                                    </p:anim>
                                    <p:anim calcmode="lin" valueType="num">
                                      <p:cBhvr>
                                        <p:cTn id="9" dur="1750" fill="hold"/>
                                        <p:tgtEl>
                                          <p:spTgt spid="7"/>
                                        </p:tgtEl>
                                        <p:attrNameLst>
                                          <p:attrName>style.rotation</p:attrName>
                                        </p:attrNameLst>
                                      </p:cBhvr>
                                      <p:tavLst>
                                        <p:tav tm="0">
                                          <p:val>
                                            <p:fltVal val="360"/>
                                          </p:val>
                                        </p:tav>
                                        <p:tav tm="100000">
                                          <p:val>
                                            <p:fltVal val="0"/>
                                          </p:val>
                                        </p:tav>
                                      </p:tavLst>
                                    </p:anim>
                                    <p:animEffect transition="in" filter="fade">
                                      <p:cBhvr>
                                        <p:cTn id="10" dur="1750"/>
                                        <p:tgtEl>
                                          <p:spTgt spid="7"/>
                                        </p:tgtEl>
                                      </p:cBhvr>
                                    </p:animEffect>
                                  </p:childTnLst>
                                </p:cTn>
                              </p:par>
                            </p:childTnLst>
                          </p:cTn>
                        </p:par>
                        <p:par>
                          <p:cTn id="11" fill="hold">
                            <p:stCondLst>
                              <p:cond delay="1750"/>
                            </p:stCondLst>
                            <p:childTnLst>
                              <p:par>
                                <p:cTn id="12" presetID="2" presetClass="entr" presetSubtype="2"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1+#ppt_w/2"/>
                                          </p:val>
                                        </p:tav>
                                        <p:tav tm="100000">
                                          <p:val>
                                            <p:strVal val="#ppt_x"/>
                                          </p:val>
                                        </p:tav>
                                      </p:tavLst>
                                    </p:anim>
                                    <p:anim calcmode="lin" valueType="num">
                                      <p:cBhvr additive="base">
                                        <p:cTn id="15"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4" name="Rectangle 10"/>
          <p:cNvSpPr/>
          <p:nvPr/>
        </p:nvSpPr>
        <p:spPr>
          <a:xfrm>
            <a:off x="-11786" y="1337533"/>
            <a:ext cx="12203786" cy="4433680"/>
          </a:xfrm>
          <a:prstGeom prst="rect">
            <a:avLst/>
          </a:prstGeom>
          <a:solidFill>
            <a:srgbClr val="03715B"/>
          </a:solidFill>
          <a:ln>
            <a:noFill/>
          </a:ln>
          <a:effectLst/>
        </p:spPr>
        <p:style>
          <a:lnRef idx="1">
            <a:schemeClr val="accent1"/>
          </a:lnRef>
          <a:fillRef idx="3">
            <a:schemeClr val="accent1"/>
          </a:fillRef>
          <a:effectRef idx="2">
            <a:schemeClr val="accent1"/>
          </a:effectRef>
          <a:fontRef idx="minor">
            <a:schemeClr val="lt1"/>
          </a:fontRef>
        </p:style>
        <p:txBody>
          <a:bodyPr lIns="121893" tIns="60946" rIns="121893" bIns="60946" rtlCol="0" anchor="ctr"/>
          <a:lstStyle/>
          <a:p>
            <a:pPr marL="0" marR="0" lvl="0" indent="0" algn="ctr" defTabSz="91403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ounded Rectangle 87"/>
          <p:cNvSpPr/>
          <p:nvPr/>
        </p:nvSpPr>
        <p:spPr>
          <a:xfrm>
            <a:off x="5370172" y="2979835"/>
            <a:ext cx="1522416" cy="43890"/>
          </a:xfrm>
          <a:prstGeom prst="roundRect">
            <a:avLst>
              <a:gd name="adj" fmla="val 50000"/>
            </a:avLst>
          </a:prstGeom>
          <a:solidFill>
            <a:srgbClr val="03715B"/>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marL="0" marR="0" lvl="0" indent="0" algn="ctr" defTabSz="914034" rtl="0" eaLnBrk="1" fontAlgn="auto" latinLnBrk="0" hangingPunct="1">
              <a:lnSpc>
                <a:spcPct val="100000"/>
              </a:lnSpc>
              <a:spcBef>
                <a:spcPts val="0"/>
              </a:spcBef>
              <a:spcAft>
                <a:spcPts val="0"/>
              </a:spcAft>
              <a:buClrTx/>
              <a:buSzTx/>
              <a:buFontTx/>
              <a:buNone/>
              <a:tabLst/>
              <a:defRPr/>
            </a:pPr>
            <a:endParaRPr kumimoji="0" lang="bg-BG" sz="900" b="0" i="0" u="none" strike="noStrike" kern="1200" cap="none" spc="0" normalizeH="0" baseline="0" noProof="0">
              <a:ln>
                <a:noFill/>
              </a:ln>
              <a:solidFill>
                <a:srgbClr val="D9D9D9"/>
              </a:solidFill>
              <a:effectLst/>
              <a:uLnTx/>
              <a:uFillTx/>
              <a:latin typeface="Calibri" panose="020F0502020204030204"/>
              <a:ea typeface="+mn-ea"/>
              <a:cs typeface="+mn-cs"/>
            </a:endParaRPr>
          </a:p>
        </p:txBody>
      </p:sp>
      <p:sp>
        <p:nvSpPr>
          <p:cNvPr id="6" name="Freeform 74"/>
          <p:cNvSpPr>
            <a:spLocks noChangeArrowheads="1"/>
          </p:cNvSpPr>
          <p:nvPr/>
        </p:nvSpPr>
        <p:spPr bwMode="auto">
          <a:xfrm>
            <a:off x="5826374" y="2013757"/>
            <a:ext cx="576418" cy="510541"/>
          </a:xfrm>
          <a:custGeom>
            <a:avLst/>
            <a:gdLst>
              <a:gd name="T0" fmla="*/ 451 w 461"/>
              <a:gd name="T1" fmla="*/ 213 h 409"/>
              <a:gd name="T2" fmla="*/ 451 w 461"/>
              <a:gd name="T3" fmla="*/ 213 h 409"/>
              <a:gd name="T4" fmla="*/ 247 w 461"/>
              <a:gd name="T5" fmla="*/ 17 h 409"/>
              <a:gd name="T6" fmla="*/ 212 w 461"/>
              <a:gd name="T7" fmla="*/ 17 h 409"/>
              <a:gd name="T8" fmla="*/ 9 w 461"/>
              <a:gd name="T9" fmla="*/ 213 h 409"/>
              <a:gd name="T10" fmla="*/ 18 w 461"/>
              <a:gd name="T11" fmla="*/ 230 h 409"/>
              <a:gd name="T12" fmla="*/ 62 w 461"/>
              <a:gd name="T13" fmla="*/ 230 h 409"/>
              <a:gd name="T14" fmla="*/ 62 w 461"/>
              <a:gd name="T15" fmla="*/ 390 h 409"/>
              <a:gd name="T16" fmla="*/ 79 w 461"/>
              <a:gd name="T17" fmla="*/ 408 h 409"/>
              <a:gd name="T18" fmla="*/ 177 w 461"/>
              <a:gd name="T19" fmla="*/ 408 h 409"/>
              <a:gd name="T20" fmla="*/ 177 w 461"/>
              <a:gd name="T21" fmla="*/ 248 h 409"/>
              <a:gd name="T22" fmla="*/ 283 w 461"/>
              <a:gd name="T23" fmla="*/ 248 h 409"/>
              <a:gd name="T24" fmla="*/ 283 w 461"/>
              <a:gd name="T25" fmla="*/ 408 h 409"/>
              <a:gd name="T26" fmla="*/ 381 w 461"/>
              <a:gd name="T27" fmla="*/ 408 h 409"/>
              <a:gd name="T28" fmla="*/ 398 w 461"/>
              <a:gd name="T29" fmla="*/ 390 h 409"/>
              <a:gd name="T30" fmla="*/ 398 w 461"/>
              <a:gd name="T31" fmla="*/ 230 h 409"/>
              <a:gd name="T32" fmla="*/ 443 w 461"/>
              <a:gd name="T33" fmla="*/ 230 h 409"/>
              <a:gd name="T34" fmla="*/ 451 w 461"/>
              <a:gd name="T35" fmla="*/ 213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1" h="409">
                <a:moveTo>
                  <a:pt x="451" y="213"/>
                </a:moveTo>
                <a:lnTo>
                  <a:pt x="451" y="213"/>
                </a:lnTo>
                <a:cubicBezTo>
                  <a:pt x="247" y="17"/>
                  <a:pt x="247" y="17"/>
                  <a:pt x="247" y="17"/>
                </a:cubicBezTo>
                <a:cubicBezTo>
                  <a:pt x="238" y="0"/>
                  <a:pt x="221" y="0"/>
                  <a:pt x="212" y="17"/>
                </a:cubicBezTo>
                <a:cubicBezTo>
                  <a:pt x="9" y="213"/>
                  <a:pt x="9" y="213"/>
                  <a:pt x="9" y="213"/>
                </a:cubicBezTo>
                <a:cubicBezTo>
                  <a:pt x="0" y="221"/>
                  <a:pt x="9" y="230"/>
                  <a:pt x="18" y="230"/>
                </a:cubicBezTo>
                <a:cubicBezTo>
                  <a:pt x="62" y="230"/>
                  <a:pt x="62" y="230"/>
                  <a:pt x="62" y="230"/>
                </a:cubicBezTo>
                <a:cubicBezTo>
                  <a:pt x="62" y="390"/>
                  <a:pt x="62" y="390"/>
                  <a:pt x="62" y="390"/>
                </a:cubicBezTo>
                <a:cubicBezTo>
                  <a:pt x="62" y="399"/>
                  <a:pt x="62" y="408"/>
                  <a:pt x="79" y="408"/>
                </a:cubicBezTo>
                <a:cubicBezTo>
                  <a:pt x="177" y="408"/>
                  <a:pt x="177" y="408"/>
                  <a:pt x="177" y="408"/>
                </a:cubicBezTo>
                <a:cubicBezTo>
                  <a:pt x="177" y="248"/>
                  <a:pt x="177" y="248"/>
                  <a:pt x="177" y="248"/>
                </a:cubicBezTo>
                <a:cubicBezTo>
                  <a:pt x="283" y="248"/>
                  <a:pt x="283" y="248"/>
                  <a:pt x="283" y="248"/>
                </a:cubicBezTo>
                <a:cubicBezTo>
                  <a:pt x="283" y="408"/>
                  <a:pt x="283" y="408"/>
                  <a:pt x="283" y="408"/>
                </a:cubicBezTo>
                <a:cubicBezTo>
                  <a:pt x="381" y="408"/>
                  <a:pt x="381" y="408"/>
                  <a:pt x="381" y="408"/>
                </a:cubicBezTo>
                <a:cubicBezTo>
                  <a:pt x="398" y="408"/>
                  <a:pt x="398" y="399"/>
                  <a:pt x="398" y="390"/>
                </a:cubicBezTo>
                <a:cubicBezTo>
                  <a:pt x="398" y="230"/>
                  <a:pt x="398" y="230"/>
                  <a:pt x="398" y="230"/>
                </a:cubicBezTo>
                <a:cubicBezTo>
                  <a:pt x="443" y="230"/>
                  <a:pt x="443" y="230"/>
                  <a:pt x="443" y="230"/>
                </a:cubicBezTo>
                <a:cubicBezTo>
                  <a:pt x="451" y="230"/>
                  <a:pt x="460" y="221"/>
                  <a:pt x="451" y="213"/>
                </a:cubicBezTo>
              </a:path>
            </a:pathLst>
          </a:custGeom>
          <a:solidFill>
            <a:srgbClr val="03715B"/>
          </a:solidFill>
          <a:ln>
            <a:noFill/>
          </a:ln>
          <a:effectLst/>
        </p:spPr>
        <p:txBody>
          <a:bodyPr wrap="none" anchor="ctr"/>
          <a:lstStyle/>
          <a:p>
            <a:pPr marL="0" marR="0" lvl="0" indent="0" algn="l" defTabSz="91403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D9D9D9"/>
              </a:solidFill>
              <a:effectLst/>
              <a:uLnTx/>
              <a:uFillTx/>
              <a:latin typeface="Calibri" panose="020F0502020204030204"/>
              <a:ea typeface="+mn-ea"/>
              <a:cs typeface="+mn-cs"/>
            </a:endParaRPr>
          </a:p>
        </p:txBody>
      </p:sp>
      <p:cxnSp>
        <p:nvCxnSpPr>
          <p:cNvPr id="7" name="Straight Connector 81"/>
          <p:cNvCxnSpPr/>
          <p:nvPr/>
        </p:nvCxnSpPr>
        <p:spPr>
          <a:xfrm>
            <a:off x="7222028" y="1995933"/>
            <a:ext cx="0" cy="2711198"/>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82"/>
          <p:cNvCxnSpPr/>
          <p:nvPr/>
        </p:nvCxnSpPr>
        <p:spPr>
          <a:xfrm>
            <a:off x="9306613" y="1995935"/>
            <a:ext cx="0" cy="2711198"/>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9" name="Freeform 25"/>
          <p:cNvSpPr>
            <a:spLocks noEditPoints="1"/>
          </p:cNvSpPr>
          <p:nvPr/>
        </p:nvSpPr>
        <p:spPr bwMode="auto">
          <a:xfrm>
            <a:off x="8077719" y="1995933"/>
            <a:ext cx="510492" cy="543374"/>
          </a:xfrm>
          <a:custGeom>
            <a:avLst/>
            <a:gdLst>
              <a:gd name="T0" fmla="*/ 1548 w 1548"/>
              <a:gd name="T1" fmla="*/ 1327 h 1648"/>
              <a:gd name="T2" fmla="*/ 1268 w 1548"/>
              <a:gd name="T3" fmla="*/ 1408 h 1648"/>
              <a:gd name="T4" fmla="*/ 1186 w 1548"/>
              <a:gd name="T5" fmla="*/ 1129 h 1648"/>
              <a:gd name="T6" fmla="*/ 1307 w 1548"/>
              <a:gd name="T7" fmla="*/ 1195 h 1648"/>
              <a:gd name="T8" fmla="*/ 1388 w 1548"/>
              <a:gd name="T9" fmla="*/ 893 h 1648"/>
              <a:gd name="T10" fmla="*/ 1018 w 1548"/>
              <a:gd name="T11" fmla="*/ 327 h 1648"/>
              <a:gd name="T12" fmla="*/ 1061 w 1548"/>
              <a:gd name="T13" fmla="*/ 195 h 1648"/>
              <a:gd name="T14" fmla="*/ 1526 w 1548"/>
              <a:gd name="T15" fmla="*/ 893 h 1648"/>
              <a:gd name="T16" fmla="*/ 1428 w 1548"/>
              <a:gd name="T17" fmla="*/ 1261 h 1648"/>
              <a:gd name="T18" fmla="*/ 1548 w 1548"/>
              <a:gd name="T19" fmla="*/ 1327 h 1648"/>
              <a:gd name="T20" fmla="*/ 770 w 1548"/>
              <a:gd name="T21" fmla="*/ 1511 h 1648"/>
              <a:gd name="T22" fmla="*/ 235 w 1548"/>
              <a:gd name="T23" fmla="*/ 1200 h 1648"/>
              <a:gd name="T24" fmla="*/ 357 w 1548"/>
              <a:gd name="T25" fmla="*/ 1130 h 1648"/>
              <a:gd name="T26" fmla="*/ 75 w 1548"/>
              <a:gd name="T27" fmla="*/ 1055 h 1648"/>
              <a:gd name="T28" fmla="*/ 0 w 1548"/>
              <a:gd name="T29" fmla="*/ 1336 h 1648"/>
              <a:gd name="T30" fmla="*/ 116 w 1548"/>
              <a:gd name="T31" fmla="*/ 1269 h 1648"/>
              <a:gd name="T32" fmla="*/ 770 w 1548"/>
              <a:gd name="T33" fmla="*/ 1648 h 1648"/>
              <a:gd name="T34" fmla="*/ 1180 w 1548"/>
              <a:gd name="T35" fmla="*/ 1527 h 1648"/>
              <a:gd name="T36" fmla="*/ 1095 w 1548"/>
              <a:gd name="T37" fmla="*/ 1418 h 1648"/>
              <a:gd name="T38" fmla="*/ 770 w 1548"/>
              <a:gd name="T39" fmla="*/ 1511 h 1648"/>
              <a:gd name="T40" fmla="*/ 153 w 1548"/>
              <a:gd name="T41" fmla="*/ 901 h 1648"/>
              <a:gd name="T42" fmla="*/ 152 w 1548"/>
              <a:gd name="T43" fmla="*/ 893 h 1648"/>
              <a:gd name="T44" fmla="*/ 702 w 1548"/>
              <a:gd name="T45" fmla="*/ 279 h 1648"/>
              <a:gd name="T46" fmla="*/ 702 w 1548"/>
              <a:gd name="T47" fmla="*/ 412 h 1648"/>
              <a:gd name="T48" fmla="*/ 908 w 1548"/>
              <a:gd name="T49" fmla="*/ 206 h 1648"/>
              <a:gd name="T50" fmla="*/ 702 w 1548"/>
              <a:gd name="T51" fmla="*/ 0 h 1648"/>
              <a:gd name="T52" fmla="*/ 702 w 1548"/>
              <a:gd name="T53" fmla="*/ 141 h 1648"/>
              <a:gd name="T54" fmla="*/ 15 w 1548"/>
              <a:gd name="T55" fmla="*/ 893 h 1648"/>
              <a:gd name="T56" fmla="*/ 16 w 1548"/>
              <a:gd name="T57" fmla="*/ 920 h 1648"/>
              <a:gd name="T58" fmla="*/ 153 w 1548"/>
              <a:gd name="T59" fmla="*/ 901 h 1648"/>
              <a:gd name="T60" fmla="*/ 573 w 1548"/>
              <a:gd name="T61" fmla="*/ 862 h 1648"/>
              <a:gd name="T62" fmla="*/ 602 w 1548"/>
              <a:gd name="T63" fmla="*/ 1039 h 1648"/>
              <a:gd name="T64" fmla="*/ 860 w 1548"/>
              <a:gd name="T65" fmla="*/ 830 h 1648"/>
              <a:gd name="T66" fmla="*/ 592 w 1548"/>
              <a:gd name="T67" fmla="*/ 1305 h 1648"/>
              <a:gd name="T68" fmla="*/ 661 w 1548"/>
              <a:gd name="T69" fmla="*/ 1305 h 1648"/>
              <a:gd name="T70" fmla="*/ 695 w 1548"/>
              <a:gd name="T71" fmla="*/ 1103 h 1648"/>
              <a:gd name="T72" fmla="*/ 887 w 1548"/>
              <a:gd name="T73" fmla="*/ 1061 h 1648"/>
              <a:gd name="T74" fmla="*/ 1170 w 1548"/>
              <a:gd name="T75" fmla="*/ 679 h 1648"/>
              <a:gd name="T76" fmla="*/ 573 w 1548"/>
              <a:gd name="T77" fmla="*/ 862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48" h="1648">
                <a:moveTo>
                  <a:pt x="1548" y="1327"/>
                </a:moveTo>
                <a:cubicBezTo>
                  <a:pt x="1268" y="1408"/>
                  <a:pt x="1268" y="1408"/>
                  <a:pt x="1268" y="1408"/>
                </a:cubicBezTo>
                <a:cubicBezTo>
                  <a:pt x="1186" y="1129"/>
                  <a:pt x="1186" y="1129"/>
                  <a:pt x="1186" y="1129"/>
                </a:cubicBezTo>
                <a:cubicBezTo>
                  <a:pt x="1307" y="1195"/>
                  <a:pt x="1307" y="1195"/>
                  <a:pt x="1307" y="1195"/>
                </a:cubicBezTo>
                <a:cubicBezTo>
                  <a:pt x="1358" y="1105"/>
                  <a:pt x="1388" y="1003"/>
                  <a:pt x="1388" y="893"/>
                </a:cubicBezTo>
                <a:cubicBezTo>
                  <a:pt x="1388" y="640"/>
                  <a:pt x="1236" y="422"/>
                  <a:pt x="1018" y="327"/>
                </a:cubicBezTo>
                <a:cubicBezTo>
                  <a:pt x="1061" y="195"/>
                  <a:pt x="1061" y="195"/>
                  <a:pt x="1061" y="195"/>
                </a:cubicBezTo>
                <a:cubicBezTo>
                  <a:pt x="1334" y="309"/>
                  <a:pt x="1526" y="578"/>
                  <a:pt x="1526" y="893"/>
                </a:cubicBezTo>
                <a:cubicBezTo>
                  <a:pt x="1526" y="1027"/>
                  <a:pt x="1490" y="1152"/>
                  <a:pt x="1428" y="1261"/>
                </a:cubicBezTo>
                <a:lnTo>
                  <a:pt x="1548" y="1327"/>
                </a:lnTo>
                <a:close/>
                <a:moveTo>
                  <a:pt x="770" y="1511"/>
                </a:moveTo>
                <a:cubicBezTo>
                  <a:pt x="542" y="1511"/>
                  <a:pt x="342" y="1385"/>
                  <a:pt x="235" y="1200"/>
                </a:cubicBezTo>
                <a:cubicBezTo>
                  <a:pt x="357" y="1130"/>
                  <a:pt x="357" y="1130"/>
                  <a:pt x="357" y="1130"/>
                </a:cubicBezTo>
                <a:cubicBezTo>
                  <a:pt x="75" y="1055"/>
                  <a:pt x="75" y="1055"/>
                  <a:pt x="75" y="1055"/>
                </a:cubicBezTo>
                <a:cubicBezTo>
                  <a:pt x="0" y="1336"/>
                  <a:pt x="0" y="1336"/>
                  <a:pt x="0" y="1336"/>
                </a:cubicBezTo>
                <a:cubicBezTo>
                  <a:pt x="116" y="1269"/>
                  <a:pt x="116" y="1269"/>
                  <a:pt x="116" y="1269"/>
                </a:cubicBezTo>
                <a:cubicBezTo>
                  <a:pt x="247" y="1495"/>
                  <a:pt x="490" y="1648"/>
                  <a:pt x="770" y="1648"/>
                </a:cubicBezTo>
                <a:cubicBezTo>
                  <a:pt x="922" y="1648"/>
                  <a:pt x="1062" y="1603"/>
                  <a:pt x="1180" y="1527"/>
                </a:cubicBezTo>
                <a:cubicBezTo>
                  <a:pt x="1095" y="1418"/>
                  <a:pt x="1095" y="1418"/>
                  <a:pt x="1095" y="1418"/>
                </a:cubicBezTo>
                <a:cubicBezTo>
                  <a:pt x="1001" y="1476"/>
                  <a:pt x="890" y="1511"/>
                  <a:pt x="770" y="1511"/>
                </a:cubicBezTo>
                <a:close/>
                <a:moveTo>
                  <a:pt x="153" y="901"/>
                </a:moveTo>
                <a:cubicBezTo>
                  <a:pt x="153" y="898"/>
                  <a:pt x="152" y="896"/>
                  <a:pt x="152" y="893"/>
                </a:cubicBezTo>
                <a:cubicBezTo>
                  <a:pt x="152" y="575"/>
                  <a:pt x="393" y="314"/>
                  <a:pt x="702" y="279"/>
                </a:cubicBezTo>
                <a:cubicBezTo>
                  <a:pt x="702" y="412"/>
                  <a:pt x="702" y="412"/>
                  <a:pt x="702" y="412"/>
                </a:cubicBezTo>
                <a:cubicBezTo>
                  <a:pt x="908" y="206"/>
                  <a:pt x="908" y="206"/>
                  <a:pt x="908" y="206"/>
                </a:cubicBezTo>
                <a:cubicBezTo>
                  <a:pt x="702" y="0"/>
                  <a:pt x="702" y="0"/>
                  <a:pt x="702" y="0"/>
                </a:cubicBezTo>
                <a:cubicBezTo>
                  <a:pt x="702" y="141"/>
                  <a:pt x="702" y="141"/>
                  <a:pt x="702" y="141"/>
                </a:cubicBezTo>
                <a:cubicBezTo>
                  <a:pt x="317" y="175"/>
                  <a:pt x="15" y="499"/>
                  <a:pt x="15" y="893"/>
                </a:cubicBezTo>
                <a:cubicBezTo>
                  <a:pt x="15" y="902"/>
                  <a:pt x="16" y="911"/>
                  <a:pt x="16" y="920"/>
                </a:cubicBezTo>
                <a:lnTo>
                  <a:pt x="153" y="901"/>
                </a:lnTo>
                <a:close/>
                <a:moveTo>
                  <a:pt x="573" y="862"/>
                </a:moveTo>
                <a:cubicBezTo>
                  <a:pt x="556" y="922"/>
                  <a:pt x="563" y="984"/>
                  <a:pt x="602" y="1039"/>
                </a:cubicBezTo>
                <a:cubicBezTo>
                  <a:pt x="664" y="947"/>
                  <a:pt x="780" y="849"/>
                  <a:pt x="860" y="830"/>
                </a:cubicBezTo>
                <a:cubicBezTo>
                  <a:pt x="696" y="949"/>
                  <a:pt x="604" y="1116"/>
                  <a:pt x="592" y="1305"/>
                </a:cubicBezTo>
                <a:cubicBezTo>
                  <a:pt x="661" y="1305"/>
                  <a:pt x="661" y="1305"/>
                  <a:pt x="661" y="1305"/>
                </a:cubicBezTo>
                <a:cubicBezTo>
                  <a:pt x="660" y="1233"/>
                  <a:pt x="670" y="1144"/>
                  <a:pt x="695" y="1103"/>
                </a:cubicBezTo>
                <a:cubicBezTo>
                  <a:pt x="758" y="1124"/>
                  <a:pt x="827" y="1112"/>
                  <a:pt x="887" y="1061"/>
                </a:cubicBezTo>
                <a:cubicBezTo>
                  <a:pt x="1006" y="961"/>
                  <a:pt x="961" y="708"/>
                  <a:pt x="1170" y="679"/>
                </a:cubicBezTo>
                <a:cubicBezTo>
                  <a:pt x="890" y="526"/>
                  <a:pt x="624" y="688"/>
                  <a:pt x="573" y="862"/>
                </a:cubicBezTo>
                <a:close/>
              </a:path>
            </a:pathLst>
          </a:custGeom>
          <a:solidFill>
            <a:srgbClr val="03715B"/>
          </a:solidFill>
          <a:ln>
            <a:noFill/>
          </a:ln>
        </p:spPr>
        <p:txBody>
          <a:bodyPr vert="horz" wrap="square" lIns="45720" tIns="22860" rIns="45720" bIns="22860" numCol="1" anchor="t" anchorCtr="0" compatLnSpc="1">
            <a:prstTxWarp prst="textNoShape">
              <a:avLst/>
            </a:prstTxWarp>
          </a:bodyPr>
          <a:lstStyle/>
          <a:p>
            <a:pPr marL="0" marR="0" lvl="0" indent="0" algn="l" defTabSz="914034" rtl="0" eaLnBrk="1" fontAlgn="auto" latinLnBrk="0" hangingPunct="1">
              <a:lnSpc>
                <a:spcPct val="100000"/>
              </a:lnSpc>
              <a:spcBef>
                <a:spcPts val="0"/>
              </a:spcBef>
              <a:spcAft>
                <a:spcPts val="0"/>
              </a:spcAft>
              <a:buClrTx/>
              <a:buSzTx/>
              <a:buFontTx/>
              <a:buNone/>
              <a:tabLst/>
              <a:defRPr/>
            </a:pPr>
            <a:endParaRPr kumimoji="0" lang="bg-BG" sz="900" b="0" i="0" u="none" strike="noStrike" kern="1200" cap="none" spc="0" normalizeH="0" baseline="0" noProof="0">
              <a:ln>
                <a:noFill/>
              </a:ln>
              <a:solidFill>
                <a:srgbClr val="ED7D31"/>
              </a:solidFill>
              <a:effectLst/>
              <a:uLnTx/>
              <a:uFillTx/>
              <a:latin typeface="Calibri" panose="020F0502020204030204"/>
              <a:ea typeface="+mn-ea"/>
              <a:cs typeface="+mn-cs"/>
            </a:endParaRPr>
          </a:p>
        </p:txBody>
      </p:sp>
      <p:sp>
        <p:nvSpPr>
          <p:cNvPr id="10" name="Freeform 102"/>
          <p:cNvSpPr>
            <a:spLocks noChangeArrowheads="1"/>
          </p:cNvSpPr>
          <p:nvPr/>
        </p:nvSpPr>
        <p:spPr bwMode="auto">
          <a:xfrm>
            <a:off x="10270078" y="2022669"/>
            <a:ext cx="571203" cy="510541"/>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rgbClr val="03715B"/>
          </a:solidFill>
          <a:ln>
            <a:noFill/>
          </a:ln>
          <a:effectLst/>
        </p:spPr>
        <p:txBody>
          <a:bodyPr wrap="none" anchor="ctr"/>
          <a:lstStyle/>
          <a:p>
            <a:pPr marL="0" marR="0" lvl="0" indent="0" algn="l" defTabSz="91403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A5A5A5"/>
              </a:solidFill>
              <a:effectLst/>
              <a:uLnTx/>
              <a:uFillTx/>
              <a:latin typeface="Calibri" panose="020F0502020204030204"/>
              <a:ea typeface="+mn-ea"/>
              <a:cs typeface="+mn-cs"/>
            </a:endParaRPr>
          </a:p>
        </p:txBody>
      </p:sp>
      <p:grpSp>
        <p:nvGrpSpPr>
          <p:cNvPr id="11" name="组合 10"/>
          <p:cNvGrpSpPr/>
          <p:nvPr/>
        </p:nvGrpSpPr>
        <p:grpSpPr>
          <a:xfrm>
            <a:off x="5250044" y="2637338"/>
            <a:ext cx="1755841" cy="2716126"/>
            <a:chOff x="5250044" y="2637338"/>
            <a:chExt cx="1755841" cy="2716126"/>
          </a:xfrm>
          <a:solidFill>
            <a:srgbClr val="03715B"/>
          </a:solidFill>
        </p:grpSpPr>
        <p:sp>
          <p:nvSpPr>
            <p:cNvPr id="14" name="TextBox 31"/>
            <p:cNvSpPr txBox="1">
              <a:spLocks noChangeArrowheads="1"/>
            </p:cNvSpPr>
            <p:nvPr/>
          </p:nvSpPr>
          <p:spPr bwMode="auto">
            <a:xfrm>
              <a:off x="5250044" y="2637338"/>
              <a:ext cx="1755841" cy="338554"/>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marL="0" marR="0" lvl="0" indent="0" algn="ctr" defTabSz="950123"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en Sans Light" pitchFamily="34" charset="0"/>
                </a:rPr>
                <a:t>01</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en Sans Light" pitchFamily="34" charset="0"/>
              </a:endParaRPr>
            </a:p>
          </p:txBody>
        </p:sp>
        <p:sp>
          <p:nvSpPr>
            <p:cNvPr id="15" name="Text Placeholder 3"/>
            <p:cNvSpPr txBox="1">
              <a:spLocks/>
            </p:cNvSpPr>
            <p:nvPr/>
          </p:nvSpPr>
          <p:spPr>
            <a:xfrm>
              <a:off x="5452275" y="3199028"/>
              <a:ext cx="1324616" cy="2154436"/>
            </a:xfrm>
            <a:prstGeom prst="rect">
              <a:avLst/>
            </a:prstGeom>
            <a:grpFill/>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034"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Gill Sans" pitchFamily="2" charset="0"/>
                </a:rPr>
                <a:t>选择可靠的云计算服务提供商，并在其基础上搭建我们自己的服务器和网络架构。这样可以确保我们的应用程序具有高可用性、高稳定性和高扩展性。</a:t>
              </a:r>
            </a:p>
          </p:txBody>
        </p:sp>
      </p:grpSp>
      <p:sp>
        <p:nvSpPr>
          <p:cNvPr id="17" name="Rounded Rectangle 87"/>
          <p:cNvSpPr/>
          <p:nvPr/>
        </p:nvSpPr>
        <p:spPr>
          <a:xfrm>
            <a:off x="7512953" y="2979835"/>
            <a:ext cx="1522416" cy="43890"/>
          </a:xfrm>
          <a:prstGeom prst="roundRect">
            <a:avLst>
              <a:gd name="adj" fmla="val 50000"/>
            </a:avLst>
          </a:prstGeom>
          <a:solidFill>
            <a:srgbClr val="03715B"/>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marL="0" marR="0" lvl="0" indent="0" algn="ctr" defTabSz="914034" rtl="0" eaLnBrk="1" fontAlgn="auto" latinLnBrk="0" hangingPunct="1">
              <a:lnSpc>
                <a:spcPct val="100000"/>
              </a:lnSpc>
              <a:spcBef>
                <a:spcPts val="0"/>
              </a:spcBef>
              <a:spcAft>
                <a:spcPts val="0"/>
              </a:spcAft>
              <a:buClrTx/>
              <a:buSzTx/>
              <a:buFontTx/>
              <a:buNone/>
              <a:tabLst/>
              <a:defRPr/>
            </a:pPr>
            <a:endParaRPr kumimoji="0" lang="bg-BG" sz="900" b="0" i="0" u="none" strike="noStrike" kern="1200" cap="none" spc="0" normalizeH="0" baseline="0" noProof="0">
              <a:ln>
                <a:noFill/>
              </a:ln>
              <a:solidFill>
                <a:srgbClr val="D9D9D9"/>
              </a:solidFill>
              <a:effectLst/>
              <a:uLnTx/>
              <a:uFillTx/>
              <a:latin typeface="Calibri" panose="020F0502020204030204"/>
              <a:ea typeface="+mn-ea"/>
              <a:cs typeface="+mn-cs"/>
            </a:endParaRPr>
          </a:p>
        </p:txBody>
      </p:sp>
      <p:grpSp>
        <p:nvGrpSpPr>
          <p:cNvPr id="18" name="组合 17"/>
          <p:cNvGrpSpPr/>
          <p:nvPr/>
        </p:nvGrpSpPr>
        <p:grpSpPr>
          <a:xfrm>
            <a:off x="7392825" y="2637338"/>
            <a:ext cx="1755841" cy="1854352"/>
            <a:chOff x="7392825" y="2637338"/>
            <a:chExt cx="1755841" cy="1854352"/>
          </a:xfrm>
          <a:solidFill>
            <a:srgbClr val="03715B"/>
          </a:solidFill>
        </p:grpSpPr>
        <p:sp>
          <p:nvSpPr>
            <p:cNvPr id="19" name="TextBox 31"/>
            <p:cNvSpPr txBox="1">
              <a:spLocks noChangeArrowheads="1"/>
            </p:cNvSpPr>
            <p:nvPr/>
          </p:nvSpPr>
          <p:spPr bwMode="auto">
            <a:xfrm>
              <a:off x="7392825" y="2637338"/>
              <a:ext cx="1755841" cy="338554"/>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marL="0" marR="0" lvl="0" indent="0" algn="ctr" defTabSz="950123"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en Sans Light" pitchFamily="34" charset="0"/>
                </a:rPr>
                <a:t>02</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en Sans Light" pitchFamily="34" charset="0"/>
              </a:endParaRPr>
            </a:p>
          </p:txBody>
        </p:sp>
        <p:sp>
          <p:nvSpPr>
            <p:cNvPr id="20" name="Text Placeholder 3"/>
            <p:cNvSpPr txBox="1">
              <a:spLocks/>
            </p:cNvSpPr>
            <p:nvPr/>
          </p:nvSpPr>
          <p:spPr>
            <a:xfrm>
              <a:off x="7595056" y="3199028"/>
              <a:ext cx="1324616" cy="1292662"/>
            </a:xfrm>
            <a:prstGeom prst="rect">
              <a:avLst/>
            </a:prstGeom>
            <a:grpFill/>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034"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Gill Sans" pitchFamily="2" charset="0"/>
                </a:rPr>
                <a:t>采用加密技术来保护用户数据，例如</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Gill Sans" pitchFamily="2" charset="0"/>
                </a:rPr>
                <a:t>SSL/TLS</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Gill Sans" pitchFamily="2" charset="0"/>
                </a:rPr>
                <a:t>协议和</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Gill Sans" pitchFamily="2" charset="0"/>
                </a:rPr>
                <a:t>HTTPS</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Gill Sans" pitchFamily="2" charset="0"/>
                </a:rPr>
                <a:t>连接，以防止中间人攻击和数据泄露。</a:t>
              </a:r>
            </a:p>
          </p:txBody>
        </p:sp>
      </p:grpSp>
      <p:sp>
        <p:nvSpPr>
          <p:cNvPr id="21" name="Rounded Rectangle 87"/>
          <p:cNvSpPr/>
          <p:nvPr/>
        </p:nvSpPr>
        <p:spPr>
          <a:xfrm>
            <a:off x="9913883" y="2979835"/>
            <a:ext cx="1522416" cy="43890"/>
          </a:xfrm>
          <a:prstGeom prst="roundRect">
            <a:avLst>
              <a:gd name="adj" fmla="val 50000"/>
            </a:avLst>
          </a:prstGeom>
          <a:solidFill>
            <a:srgbClr val="03715B"/>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marL="0" marR="0" lvl="0" indent="0" algn="ctr" defTabSz="914034" rtl="0" eaLnBrk="1" fontAlgn="auto" latinLnBrk="0" hangingPunct="1">
              <a:lnSpc>
                <a:spcPct val="100000"/>
              </a:lnSpc>
              <a:spcBef>
                <a:spcPts val="0"/>
              </a:spcBef>
              <a:spcAft>
                <a:spcPts val="0"/>
              </a:spcAft>
              <a:buClrTx/>
              <a:buSzTx/>
              <a:buFontTx/>
              <a:buNone/>
              <a:tabLst/>
              <a:defRPr/>
            </a:pPr>
            <a:endParaRPr kumimoji="0" lang="bg-BG" sz="900" b="0" i="0" u="none" strike="noStrike" kern="1200" cap="none" spc="0" normalizeH="0" baseline="0" noProof="0">
              <a:ln>
                <a:noFill/>
              </a:ln>
              <a:solidFill>
                <a:srgbClr val="D9D9D9"/>
              </a:solidFill>
              <a:effectLst/>
              <a:uLnTx/>
              <a:uFillTx/>
              <a:latin typeface="Calibri" panose="020F0502020204030204"/>
              <a:ea typeface="+mn-ea"/>
              <a:cs typeface="+mn-cs"/>
            </a:endParaRPr>
          </a:p>
        </p:txBody>
      </p:sp>
      <p:grpSp>
        <p:nvGrpSpPr>
          <p:cNvPr id="22" name="组合 21"/>
          <p:cNvGrpSpPr/>
          <p:nvPr/>
        </p:nvGrpSpPr>
        <p:grpSpPr>
          <a:xfrm>
            <a:off x="9793755" y="2637338"/>
            <a:ext cx="1755841" cy="2069795"/>
            <a:chOff x="9793755" y="2637338"/>
            <a:chExt cx="1755841" cy="2069795"/>
          </a:xfrm>
          <a:solidFill>
            <a:srgbClr val="03715B"/>
          </a:solidFill>
        </p:grpSpPr>
        <p:sp>
          <p:nvSpPr>
            <p:cNvPr id="23" name="TextBox 31"/>
            <p:cNvSpPr txBox="1">
              <a:spLocks noChangeArrowheads="1"/>
            </p:cNvSpPr>
            <p:nvPr/>
          </p:nvSpPr>
          <p:spPr bwMode="auto">
            <a:xfrm>
              <a:off x="9793755" y="2637338"/>
              <a:ext cx="1755841" cy="338554"/>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marL="0" marR="0" lvl="0" indent="0" algn="ctr" defTabSz="950123"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en Sans Light" pitchFamily="34" charset="0"/>
                </a:rPr>
                <a:t>03</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en Sans Light" pitchFamily="34" charset="0"/>
              </a:endParaRPr>
            </a:p>
          </p:txBody>
        </p:sp>
        <p:sp>
          <p:nvSpPr>
            <p:cNvPr id="24" name="Text Placeholder 3"/>
            <p:cNvSpPr txBox="1">
              <a:spLocks/>
            </p:cNvSpPr>
            <p:nvPr/>
          </p:nvSpPr>
          <p:spPr>
            <a:xfrm>
              <a:off x="9995986" y="3199028"/>
              <a:ext cx="1324616" cy="1508105"/>
            </a:xfrm>
            <a:prstGeom prst="rect">
              <a:avLst/>
            </a:prstGeom>
            <a:grpFill/>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034"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Gill Sans" pitchFamily="2" charset="0"/>
                </a:rPr>
                <a:t>定期进行系统维护和漏洞扫描，及时发现和修复存在的问题，并做好备份和恢复工作，以确保业务持续运行。</a:t>
              </a:r>
            </a:p>
          </p:txBody>
        </p:sp>
      </p:grpSp>
      <p:pic>
        <p:nvPicPr>
          <p:cNvPr id="3" name="图片 2">
            <a:extLst>
              <a:ext uri="{FF2B5EF4-FFF2-40B4-BE49-F238E27FC236}">
                <a16:creationId xmlns:a16="http://schemas.microsoft.com/office/drawing/2014/main" id="{50E94789-1F7B-4EDD-6233-E994874A0FB8}"/>
              </a:ext>
            </a:extLst>
          </p:cNvPr>
          <p:cNvPicPr>
            <a:picLocks noChangeAspect="1"/>
          </p:cNvPicPr>
          <p:nvPr/>
        </p:nvPicPr>
        <p:blipFill>
          <a:blip r:embed="rId4"/>
          <a:stretch>
            <a:fillRect/>
          </a:stretch>
        </p:blipFill>
        <p:spPr>
          <a:xfrm>
            <a:off x="-23168" y="1337533"/>
            <a:ext cx="4230920" cy="4433680"/>
          </a:xfrm>
          <a:prstGeom prst="rect">
            <a:avLst/>
          </a:prstGeom>
        </p:spPr>
      </p:pic>
      <p:sp>
        <p:nvSpPr>
          <p:cNvPr id="2" name="文本框 1">
            <a:extLst>
              <a:ext uri="{FF2B5EF4-FFF2-40B4-BE49-F238E27FC236}">
                <a16:creationId xmlns:a16="http://schemas.microsoft.com/office/drawing/2014/main" id="{4619665E-6450-DDD3-433D-5B8AF194E719}"/>
              </a:ext>
            </a:extLst>
          </p:cNvPr>
          <p:cNvSpPr txBox="1"/>
          <p:nvPr/>
        </p:nvSpPr>
        <p:spPr>
          <a:xfrm>
            <a:off x="495189" y="333477"/>
            <a:ext cx="4337214" cy="523220"/>
          </a:xfrm>
          <a:prstGeom prst="rect">
            <a:avLst/>
          </a:prstGeom>
          <a:noFill/>
        </p:spPr>
        <p:txBody>
          <a:bodyPr wrap="squar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5.1 </a:t>
            </a:r>
            <a:r>
              <a:rPr lang="zh-CN" altLang="en-US" sz="2800" b="1" dirty="0">
                <a:solidFill>
                  <a:schemeClr val="bg1"/>
                </a:solidFill>
                <a:latin typeface="微软雅黑" panose="020B0503020204020204" pitchFamily="34" charset="-122"/>
                <a:ea typeface="微软雅黑" panose="020B0503020204020204" pitchFamily="34" charset="-122"/>
              </a:rPr>
              <a:t>技术风险及对策</a:t>
            </a:r>
          </a:p>
        </p:txBody>
      </p:sp>
    </p:spTree>
    <p:extLst>
      <p:ext uri="{BB962C8B-B14F-4D97-AF65-F5344CB8AC3E}">
        <p14:creationId xmlns:p14="http://schemas.microsoft.com/office/powerpoint/2010/main" val="1840830510"/>
      </p:ext>
    </p:extLst>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9" name="TextBox 13@|17FFC:16777215|FBC:16777215|LFC:16777215|LBC:16777215"/>
          <p:cNvSpPr txBox="1"/>
          <p:nvPr/>
        </p:nvSpPr>
        <p:spPr>
          <a:xfrm>
            <a:off x="1722858" y="2594651"/>
            <a:ext cx="1295287" cy="246221"/>
          </a:xfrm>
          <a:prstGeom prst="rect">
            <a:avLst/>
          </a:prstGeom>
          <a:noFill/>
        </p:spPr>
        <p:txBody>
          <a:bodyPr wrap="square" lIns="0" tIns="0" rIns="0" bIns="0" rtlCol="0" anchor="t" anchorCtr="0">
            <a:spAutoFit/>
          </a:bodyPr>
          <a:lstStyle/>
          <a:p>
            <a:pPr marL="0" marR="0" lvl="0" indent="0" algn="l" defTabSz="1216817" rtl="0" eaLnBrk="1" fontAlgn="auto" latinLnBrk="0" hangingPunct="1">
              <a:lnSpc>
                <a:spcPct val="100000"/>
              </a:lnSpc>
              <a:spcBef>
                <a:spcPct val="20000"/>
              </a:spcBef>
              <a:spcAft>
                <a:spcPts val="0"/>
              </a:spcAft>
              <a:buClrTx/>
              <a:buSzTx/>
              <a:buFontTx/>
              <a:buNone/>
              <a:tabLst/>
              <a:defRPr/>
            </a:pPr>
            <a:r>
              <a:rPr kumimoji="0" lang="en-US" sz="1600" b="1"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01</a:t>
            </a:r>
          </a:p>
        </p:txBody>
      </p:sp>
      <p:sp>
        <p:nvSpPr>
          <p:cNvPr id="20" name="TextBox 13@|17FFC:16777215|FBC:16777215|LFC:16777215|LBC:16777215"/>
          <p:cNvSpPr txBox="1"/>
          <p:nvPr/>
        </p:nvSpPr>
        <p:spPr>
          <a:xfrm>
            <a:off x="1726939" y="2916652"/>
            <a:ext cx="2054443" cy="369332"/>
          </a:xfrm>
          <a:prstGeom prst="rect">
            <a:avLst/>
          </a:prstGeom>
          <a:noFill/>
        </p:spPr>
        <p:txBody>
          <a:bodyPr wrap="square" lIns="0" tIns="0" rIns="0" bIns="0" rtlCol="0" anchor="t" anchorCtr="0">
            <a:spAutoFit/>
          </a:bodyPr>
          <a:lstStyle/>
          <a:p>
            <a:pPr marL="0" marR="0" lvl="0" indent="0" algn="l" defTabSz="1216817" rtl="0" eaLnBrk="1" fontAlgn="auto" latinLnBrk="0" hangingPunct="1">
              <a:lnSpc>
                <a:spcPct val="100000"/>
              </a:lnSpc>
              <a:spcBef>
                <a:spcPct val="20000"/>
              </a:spcBef>
              <a:spcAft>
                <a:spcPts val="0"/>
              </a:spcAft>
              <a:buClrTx/>
              <a:buSzTx/>
              <a:buFontTx/>
              <a:buNone/>
              <a:tabLst/>
              <a:defRPr/>
            </a:pPr>
            <a:r>
              <a:rPr kumimoji="0" lang="zh-CN" altLang="en-US" sz="1200" b="0"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签订保密协议，并制定应急预案以防止信息泄露和侵权行为。</a:t>
            </a:r>
            <a:endParaRPr kumimoji="0" lang="en-US" altLang="zh-CN" sz="1200" b="0"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1" name="TextBox 13@|17FFC:16777215|FBC:16777215|LFC:16777215|LBC:16777215"/>
          <p:cNvSpPr txBox="1"/>
          <p:nvPr/>
        </p:nvSpPr>
        <p:spPr>
          <a:xfrm>
            <a:off x="1722858" y="4425013"/>
            <a:ext cx="1295287" cy="246221"/>
          </a:xfrm>
          <a:prstGeom prst="rect">
            <a:avLst/>
          </a:prstGeom>
          <a:noFill/>
        </p:spPr>
        <p:txBody>
          <a:bodyPr wrap="square" lIns="0" tIns="0" rIns="0" bIns="0" rtlCol="0" anchor="t" anchorCtr="0">
            <a:spAutoFit/>
          </a:bodyPr>
          <a:lstStyle/>
          <a:p>
            <a:pPr marL="0" marR="0" lvl="0" indent="0" algn="l" defTabSz="1216817" rtl="0" eaLnBrk="1" fontAlgn="auto" latinLnBrk="0" hangingPunct="1">
              <a:lnSpc>
                <a:spcPct val="100000"/>
              </a:lnSpc>
              <a:spcBef>
                <a:spcPct val="20000"/>
              </a:spcBef>
              <a:spcAft>
                <a:spcPts val="0"/>
              </a:spcAft>
              <a:buClrTx/>
              <a:buSzTx/>
              <a:buFontTx/>
              <a:buNone/>
              <a:tabLst/>
              <a:defRPr/>
            </a:pPr>
            <a:r>
              <a:rPr kumimoji="0" lang="en-US" sz="1600" b="1"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03</a:t>
            </a:r>
          </a:p>
        </p:txBody>
      </p:sp>
      <p:sp>
        <p:nvSpPr>
          <p:cNvPr id="22" name="TextBox 13@|17FFC:16777215|FBC:16777215|LFC:16777215|LBC:16777215"/>
          <p:cNvSpPr txBox="1"/>
          <p:nvPr/>
        </p:nvSpPr>
        <p:spPr>
          <a:xfrm>
            <a:off x="1726939" y="4747014"/>
            <a:ext cx="2054443" cy="553998"/>
          </a:xfrm>
          <a:prstGeom prst="rect">
            <a:avLst/>
          </a:prstGeom>
          <a:noFill/>
        </p:spPr>
        <p:txBody>
          <a:bodyPr wrap="square" lIns="0" tIns="0" rIns="0" bIns="0" rtlCol="0" anchor="t" anchorCtr="0">
            <a:spAutoFit/>
          </a:bodyPr>
          <a:lstStyle/>
          <a:p>
            <a:pPr marL="0" marR="0" lvl="0" indent="0" algn="l" defTabSz="1216817" rtl="0" eaLnBrk="1" fontAlgn="auto" latinLnBrk="0" hangingPunct="1">
              <a:lnSpc>
                <a:spcPct val="100000"/>
              </a:lnSpc>
              <a:spcBef>
                <a:spcPct val="20000"/>
              </a:spcBef>
              <a:spcAft>
                <a:spcPts val="0"/>
              </a:spcAft>
              <a:buClrTx/>
              <a:buSzTx/>
              <a:buFontTx/>
              <a:buNone/>
              <a:tabLst/>
              <a:defRPr/>
            </a:pPr>
            <a:r>
              <a:rPr kumimoji="0" lang="zh-CN" altLang="en-US" sz="1200" b="0"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推出新产品、改进服务质量、扩大营销渠道等，来提高我们的竞争力和市场份额</a:t>
            </a:r>
            <a:endParaRPr kumimoji="0" lang="en-US" altLang="zh-CN" sz="1200" b="0"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3" name="TextBox 13@|17FFC:16777215|FBC:16777215|LFC:16777215|LBC:16777215"/>
          <p:cNvSpPr txBox="1"/>
          <p:nvPr/>
        </p:nvSpPr>
        <p:spPr>
          <a:xfrm>
            <a:off x="8235921" y="2594651"/>
            <a:ext cx="1295287" cy="246221"/>
          </a:xfrm>
          <a:prstGeom prst="rect">
            <a:avLst/>
          </a:prstGeom>
          <a:noFill/>
        </p:spPr>
        <p:txBody>
          <a:bodyPr wrap="square" lIns="0" tIns="0" rIns="0" bIns="0" rtlCol="0" anchor="t" anchorCtr="0">
            <a:spAutoFit/>
          </a:bodyPr>
          <a:lstStyle/>
          <a:p>
            <a:pPr marL="0" marR="0" lvl="0" indent="0" algn="l" defTabSz="1216817" rtl="0" eaLnBrk="1" fontAlgn="auto" latinLnBrk="0" hangingPunct="1">
              <a:lnSpc>
                <a:spcPct val="100000"/>
              </a:lnSpc>
              <a:spcBef>
                <a:spcPct val="20000"/>
              </a:spcBef>
              <a:spcAft>
                <a:spcPts val="0"/>
              </a:spcAft>
              <a:buClrTx/>
              <a:buSzTx/>
              <a:buFontTx/>
              <a:buNone/>
              <a:tabLst/>
              <a:defRPr/>
            </a:pPr>
            <a:r>
              <a:rPr kumimoji="0" lang="en-US" sz="1600" b="1"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02</a:t>
            </a:r>
          </a:p>
        </p:txBody>
      </p:sp>
      <p:sp>
        <p:nvSpPr>
          <p:cNvPr id="24" name="TextBox 13@|17FFC:16777215|FBC:16777215|LFC:16777215|LBC:16777215"/>
          <p:cNvSpPr txBox="1"/>
          <p:nvPr/>
        </p:nvSpPr>
        <p:spPr>
          <a:xfrm>
            <a:off x="8240002" y="2916652"/>
            <a:ext cx="2054443" cy="369332"/>
          </a:xfrm>
          <a:prstGeom prst="rect">
            <a:avLst/>
          </a:prstGeom>
          <a:noFill/>
        </p:spPr>
        <p:txBody>
          <a:bodyPr wrap="square" lIns="0" tIns="0" rIns="0" bIns="0" rtlCol="0" anchor="t" anchorCtr="0">
            <a:spAutoFit/>
          </a:bodyPr>
          <a:lstStyle/>
          <a:p>
            <a:pPr marL="0" marR="0" lvl="0" indent="0" algn="l" defTabSz="1216817" rtl="0" eaLnBrk="1" fontAlgn="auto" latinLnBrk="0" hangingPunct="1">
              <a:lnSpc>
                <a:spcPct val="100000"/>
              </a:lnSpc>
              <a:spcBef>
                <a:spcPct val="20000"/>
              </a:spcBef>
              <a:spcAft>
                <a:spcPts val="0"/>
              </a:spcAft>
              <a:buClrTx/>
              <a:buSzTx/>
              <a:buFontTx/>
              <a:buNone/>
              <a:tabLst/>
              <a:defRPr/>
            </a:pPr>
            <a:r>
              <a:rPr kumimoji="0" lang="zh-CN" altLang="en-US" sz="1200" b="0"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与农民建立良好的合作关系，并提供更优质的服务和支持。</a:t>
            </a:r>
            <a:endParaRPr kumimoji="0" lang="en-US" altLang="zh-CN" sz="1200" b="0"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pic>
        <p:nvPicPr>
          <p:cNvPr id="3" name="图片 2">
            <a:extLst>
              <a:ext uri="{FF2B5EF4-FFF2-40B4-BE49-F238E27FC236}">
                <a16:creationId xmlns:a16="http://schemas.microsoft.com/office/drawing/2014/main" id="{B178A381-8B02-B08A-6AE0-E393E7856F71}"/>
              </a:ext>
            </a:extLst>
          </p:cNvPr>
          <p:cNvPicPr>
            <a:picLocks noChangeAspect="1"/>
          </p:cNvPicPr>
          <p:nvPr/>
        </p:nvPicPr>
        <p:blipFill>
          <a:blip r:embed="rId4"/>
          <a:stretch>
            <a:fillRect/>
          </a:stretch>
        </p:blipFill>
        <p:spPr>
          <a:xfrm>
            <a:off x="3951999" y="1532157"/>
            <a:ext cx="3998590" cy="4079720"/>
          </a:xfrm>
          <a:prstGeom prst="rect">
            <a:avLst/>
          </a:prstGeom>
        </p:spPr>
      </p:pic>
      <p:sp>
        <p:nvSpPr>
          <p:cNvPr id="2" name="文本框 1">
            <a:extLst>
              <a:ext uri="{FF2B5EF4-FFF2-40B4-BE49-F238E27FC236}">
                <a16:creationId xmlns:a16="http://schemas.microsoft.com/office/drawing/2014/main" id="{76E3668E-C772-52B9-31FC-EC481F189C4A}"/>
              </a:ext>
            </a:extLst>
          </p:cNvPr>
          <p:cNvSpPr txBox="1"/>
          <p:nvPr/>
        </p:nvSpPr>
        <p:spPr>
          <a:xfrm>
            <a:off x="495188" y="333477"/>
            <a:ext cx="4617987" cy="523220"/>
          </a:xfrm>
          <a:prstGeom prst="rect">
            <a:avLst/>
          </a:prstGeom>
          <a:noFill/>
        </p:spPr>
        <p:txBody>
          <a:bodyPr wrap="squar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5.2 </a:t>
            </a:r>
            <a:r>
              <a:rPr lang="zh-CN" altLang="en-US" sz="2800" b="1" dirty="0">
                <a:solidFill>
                  <a:schemeClr val="bg1"/>
                </a:solidFill>
                <a:latin typeface="微软雅黑" panose="020B0503020204020204" pitchFamily="34" charset="-122"/>
                <a:ea typeface="微软雅黑" panose="020B0503020204020204" pitchFamily="34" charset="-122"/>
              </a:rPr>
              <a:t>潜在进入者风险及对策</a:t>
            </a:r>
          </a:p>
        </p:txBody>
      </p:sp>
    </p:spTree>
    <p:extLst>
      <p:ext uri="{BB962C8B-B14F-4D97-AF65-F5344CB8AC3E}">
        <p14:creationId xmlns:p14="http://schemas.microsoft.com/office/powerpoint/2010/main" val="1815136962"/>
      </p:ext>
    </p:extLst>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right)">
                                      <p:cBhvr>
                                        <p:cTn id="7" dur="500"/>
                                        <p:tgtEl>
                                          <p:spTgt spid="19"/>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right)">
                                      <p:cBhvr>
                                        <p:cTn id="11" dur="500"/>
                                        <p:tgtEl>
                                          <p:spTgt spid="2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left)">
                                      <p:cBhvr>
                                        <p:cTn id="15" dur="500"/>
                                        <p:tgtEl>
                                          <p:spTgt spid="23"/>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left)">
                                      <p:cBhvr>
                                        <p:cTn id="19" dur="500"/>
                                        <p:tgtEl>
                                          <p:spTgt spid="24"/>
                                        </p:tgtEl>
                                      </p:cBhvr>
                                    </p:animEffect>
                                  </p:childTnLst>
                                </p:cTn>
                              </p:par>
                            </p:childTnLst>
                          </p:cTn>
                        </p:par>
                        <p:par>
                          <p:cTn id="20" fill="hold">
                            <p:stCondLst>
                              <p:cond delay="2000"/>
                            </p:stCondLst>
                            <p:childTnLst>
                              <p:par>
                                <p:cTn id="21" presetID="22" presetClass="entr" presetSubtype="2"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right)">
                                      <p:cBhvr>
                                        <p:cTn id="23" dur="500"/>
                                        <p:tgtEl>
                                          <p:spTgt spid="21"/>
                                        </p:tgtEl>
                                      </p:cBhvr>
                                    </p:animEffect>
                                  </p:childTnLst>
                                </p:cTn>
                              </p:par>
                            </p:childTnLst>
                          </p:cTn>
                        </p:par>
                        <p:par>
                          <p:cTn id="24" fill="hold">
                            <p:stCondLst>
                              <p:cond delay="2500"/>
                            </p:stCondLst>
                            <p:childTnLst>
                              <p:par>
                                <p:cTn id="25" presetID="22" presetClass="entr" presetSubtype="2"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right)">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P spid="2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5" name="组合 4"/>
          <p:cNvGrpSpPr/>
          <p:nvPr/>
        </p:nvGrpSpPr>
        <p:grpSpPr>
          <a:xfrm>
            <a:off x="-422671" y="571201"/>
            <a:ext cx="6068291" cy="5664647"/>
            <a:chOff x="2496157" y="237388"/>
            <a:chExt cx="6822015" cy="6383223"/>
          </a:xfrm>
        </p:grpSpPr>
        <p:pic>
          <p:nvPicPr>
            <p:cNvPr id="2" name="图片 1"/>
            <p:cNvPicPr>
              <a:picLocks noChangeAspect="1"/>
            </p:cNvPicPr>
            <p:nvPr/>
          </p:nvPicPr>
          <p:blipFill>
            <a:blip r:embed="rId3"/>
            <a:stretch>
              <a:fillRect/>
            </a:stretch>
          </p:blipFill>
          <p:spPr>
            <a:xfrm>
              <a:off x="2499730" y="237388"/>
              <a:ext cx="6818442" cy="6383223"/>
            </a:xfrm>
            <a:prstGeom prst="rect">
              <a:avLst/>
            </a:prstGeom>
          </p:spPr>
        </p:pic>
        <p:pic>
          <p:nvPicPr>
            <p:cNvPr id="4" name="图片 3"/>
            <p:cNvPicPr>
              <a:picLocks noChangeAspect="1"/>
            </p:cNvPicPr>
            <p:nvPr/>
          </p:nvPicPr>
          <p:blipFill>
            <a:blip r:embed="rId4"/>
            <a:stretch>
              <a:fillRect/>
            </a:stretch>
          </p:blipFill>
          <p:spPr>
            <a:xfrm>
              <a:off x="2496157" y="237388"/>
              <a:ext cx="6822015" cy="6383065"/>
            </a:xfrm>
            <a:prstGeom prst="rect">
              <a:avLst/>
            </a:prstGeom>
          </p:spPr>
        </p:pic>
      </p:grpSp>
      <p:grpSp>
        <p:nvGrpSpPr>
          <p:cNvPr id="7" name="组合 6"/>
          <p:cNvGrpSpPr/>
          <p:nvPr/>
        </p:nvGrpSpPr>
        <p:grpSpPr>
          <a:xfrm>
            <a:off x="346734" y="829931"/>
            <a:ext cx="5144671" cy="5197160"/>
            <a:chOff x="346734" y="829931"/>
            <a:chExt cx="5144671" cy="5197160"/>
          </a:xfrm>
        </p:grpSpPr>
        <p:pic>
          <p:nvPicPr>
            <p:cNvPr id="6" name="图片 5"/>
            <p:cNvPicPr>
              <a:picLocks noChangeAspect="1"/>
            </p:cNvPicPr>
            <p:nvPr/>
          </p:nvPicPr>
          <p:blipFill>
            <a:blip r:embed="rId5"/>
            <a:stretch>
              <a:fillRect/>
            </a:stretch>
          </p:blipFill>
          <p:spPr>
            <a:xfrm>
              <a:off x="346734" y="829931"/>
              <a:ext cx="5144671" cy="5197160"/>
            </a:xfrm>
            <a:prstGeom prst="rect">
              <a:avLst/>
            </a:prstGeom>
          </p:spPr>
        </p:pic>
        <p:sp>
          <p:nvSpPr>
            <p:cNvPr id="3" name="文本框 2"/>
            <p:cNvSpPr txBox="1"/>
            <p:nvPr/>
          </p:nvSpPr>
          <p:spPr>
            <a:xfrm>
              <a:off x="1450931" y="2161083"/>
              <a:ext cx="3844955" cy="26468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06</a:t>
              </a:r>
              <a:endParaRPr kumimoji="0" lang="zh-CN" altLang="en-US" sz="16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8" name="组合 7"/>
          <p:cNvGrpSpPr/>
          <p:nvPr/>
        </p:nvGrpSpPr>
        <p:grpSpPr>
          <a:xfrm>
            <a:off x="6400083" y="2708275"/>
            <a:ext cx="5726834" cy="1974394"/>
            <a:chOff x="6400083" y="2708275"/>
            <a:chExt cx="5726834" cy="1974394"/>
          </a:xfrm>
        </p:grpSpPr>
        <p:grpSp>
          <p:nvGrpSpPr>
            <p:cNvPr id="13" name="组合 2"/>
            <p:cNvGrpSpPr>
              <a:grpSpLocks/>
            </p:cNvGrpSpPr>
            <p:nvPr/>
          </p:nvGrpSpPr>
          <p:grpSpPr bwMode="auto">
            <a:xfrm>
              <a:off x="6888163" y="3098800"/>
              <a:ext cx="4900564" cy="646331"/>
              <a:chOff x="322440" y="4184903"/>
              <a:chExt cx="4900847" cy="646549"/>
            </a:xfrm>
          </p:grpSpPr>
          <p:sp>
            <p:nvSpPr>
              <p:cNvPr id="14" name="文本框 13"/>
              <p:cNvSpPr txBox="1"/>
              <p:nvPr/>
            </p:nvSpPr>
            <p:spPr>
              <a:xfrm>
                <a:off x="1198791" y="4184903"/>
                <a:ext cx="4024496" cy="646549"/>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3600" b="1" dirty="0">
                    <a:solidFill>
                      <a:prstClr val="black">
                        <a:lumMod val="65000"/>
                        <a:lumOff val="35000"/>
                      </a:prstClr>
                    </a:solidFill>
                    <a:latin typeface="微软雅黑" panose="020B0503020204020204" pitchFamily="34" charset="-122"/>
                    <a:ea typeface="微软雅黑" panose="020B0503020204020204" pitchFamily="34" charset="-122"/>
                  </a:rPr>
                  <a:t>产品展示</a:t>
                </a:r>
                <a:endParaRPr kumimoji="0" lang="zh-CN" altLang="en-US" sz="36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grpSp>
            <p:nvGrpSpPr>
              <p:cNvPr id="15" name="组合 4"/>
              <p:cNvGrpSpPr>
                <a:grpSpLocks/>
              </p:cNvGrpSpPr>
              <p:nvPr/>
            </p:nvGrpSpPr>
            <p:grpSpPr bwMode="auto">
              <a:xfrm>
                <a:off x="322440" y="4202901"/>
                <a:ext cx="658251" cy="610334"/>
                <a:chOff x="2680724" y="3950006"/>
                <a:chExt cx="863174" cy="800339"/>
              </a:xfrm>
            </p:grpSpPr>
            <p:sp>
              <p:nvSpPr>
                <p:cNvPr id="16" name="任意多边形 15"/>
                <p:cNvSpPr/>
                <p:nvPr/>
              </p:nvSpPr>
              <p:spPr>
                <a:xfrm>
                  <a:off x="2711951" y="3949312"/>
                  <a:ext cx="832733" cy="801728"/>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0E35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任意多边形 16"/>
                <p:cNvSpPr/>
                <p:nvPr/>
              </p:nvSpPr>
              <p:spPr>
                <a:xfrm>
                  <a:off x="2680724" y="3959723"/>
                  <a:ext cx="863960" cy="699691"/>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8FB3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sp>
          <p:nvSpPr>
            <p:cNvPr id="18" name="图文框 17"/>
            <p:cNvSpPr/>
            <p:nvPr/>
          </p:nvSpPr>
          <p:spPr>
            <a:xfrm>
              <a:off x="6672263" y="2708275"/>
              <a:ext cx="5289550" cy="1368425"/>
            </a:xfrm>
            <a:prstGeom prst="frame">
              <a:avLst>
                <a:gd name="adj1" fmla="val 1900"/>
              </a:avLst>
            </a:prstGeom>
            <a:gradFill>
              <a:gsLst>
                <a:gs pos="25000">
                  <a:srgbClr val="00D5B5"/>
                </a:gs>
                <a:gs pos="0">
                  <a:srgbClr val="F47508"/>
                </a:gs>
                <a:gs pos="49000">
                  <a:srgbClr val="F47508"/>
                </a:gs>
                <a:gs pos="72000">
                  <a:srgbClr val="0089AB"/>
                </a:gs>
                <a:gs pos="94000">
                  <a:srgbClr val="FEA300"/>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9" name="矩形 33"/>
            <p:cNvSpPr>
              <a:spLocks noChangeArrowheads="1"/>
            </p:cNvSpPr>
            <p:nvPr/>
          </p:nvSpPr>
          <p:spPr bwMode="auto">
            <a:xfrm>
              <a:off x="6400083" y="4467225"/>
              <a:ext cx="572683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1216025" rtl="0" eaLnBrk="1" fontAlgn="auto" latinLnBrk="0" hangingPunct="1">
                <a:lnSpc>
                  <a:spcPct val="100000"/>
                </a:lnSpc>
                <a:spcBef>
                  <a:spcPct val="20000"/>
                </a:spcBef>
                <a:spcAft>
                  <a:spcPts val="0"/>
                </a:spcAft>
                <a:buClrTx/>
                <a:buSzTx/>
                <a:buFontTx/>
                <a:buNone/>
                <a:tabLst/>
                <a:defRPr/>
              </a:pPr>
              <a:endParaRPr kumimoji="0" lang="en-US" altLang="zh-CN" sz="14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Tree>
    <p:extLst>
      <p:ext uri="{BB962C8B-B14F-4D97-AF65-F5344CB8AC3E}">
        <p14:creationId xmlns:p14="http://schemas.microsoft.com/office/powerpoint/2010/main" val="1450922496"/>
      </p:ext>
    </p:extLst>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750" fill="hold"/>
                                        <p:tgtEl>
                                          <p:spTgt spid="7"/>
                                        </p:tgtEl>
                                        <p:attrNameLst>
                                          <p:attrName>ppt_w</p:attrName>
                                        </p:attrNameLst>
                                      </p:cBhvr>
                                      <p:tavLst>
                                        <p:tav tm="0">
                                          <p:val>
                                            <p:fltVal val="0"/>
                                          </p:val>
                                        </p:tav>
                                        <p:tav tm="100000">
                                          <p:val>
                                            <p:strVal val="#ppt_w"/>
                                          </p:val>
                                        </p:tav>
                                      </p:tavLst>
                                    </p:anim>
                                    <p:anim calcmode="lin" valueType="num">
                                      <p:cBhvr>
                                        <p:cTn id="8" dur="1750" fill="hold"/>
                                        <p:tgtEl>
                                          <p:spTgt spid="7"/>
                                        </p:tgtEl>
                                        <p:attrNameLst>
                                          <p:attrName>ppt_h</p:attrName>
                                        </p:attrNameLst>
                                      </p:cBhvr>
                                      <p:tavLst>
                                        <p:tav tm="0">
                                          <p:val>
                                            <p:fltVal val="0"/>
                                          </p:val>
                                        </p:tav>
                                        <p:tav tm="100000">
                                          <p:val>
                                            <p:strVal val="#ppt_h"/>
                                          </p:val>
                                        </p:tav>
                                      </p:tavLst>
                                    </p:anim>
                                    <p:anim calcmode="lin" valueType="num">
                                      <p:cBhvr>
                                        <p:cTn id="9" dur="1750" fill="hold"/>
                                        <p:tgtEl>
                                          <p:spTgt spid="7"/>
                                        </p:tgtEl>
                                        <p:attrNameLst>
                                          <p:attrName>style.rotation</p:attrName>
                                        </p:attrNameLst>
                                      </p:cBhvr>
                                      <p:tavLst>
                                        <p:tav tm="0">
                                          <p:val>
                                            <p:fltVal val="360"/>
                                          </p:val>
                                        </p:tav>
                                        <p:tav tm="100000">
                                          <p:val>
                                            <p:fltVal val="0"/>
                                          </p:val>
                                        </p:tav>
                                      </p:tavLst>
                                    </p:anim>
                                    <p:animEffect transition="in" filter="fade">
                                      <p:cBhvr>
                                        <p:cTn id="10" dur="1750"/>
                                        <p:tgtEl>
                                          <p:spTgt spid="7"/>
                                        </p:tgtEl>
                                      </p:cBhvr>
                                    </p:animEffect>
                                  </p:childTnLst>
                                </p:cTn>
                              </p:par>
                            </p:childTnLst>
                          </p:cTn>
                        </p:par>
                        <p:par>
                          <p:cTn id="11" fill="hold">
                            <p:stCondLst>
                              <p:cond delay="1750"/>
                            </p:stCondLst>
                            <p:childTnLst>
                              <p:par>
                                <p:cTn id="12" presetID="2" presetClass="entr" presetSubtype="2"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1+#ppt_w/2"/>
                                          </p:val>
                                        </p:tav>
                                        <p:tav tm="100000">
                                          <p:val>
                                            <p:strVal val="#ppt_x"/>
                                          </p:val>
                                        </p:tav>
                                      </p:tavLst>
                                    </p:anim>
                                    <p:anim calcmode="lin" valueType="num">
                                      <p:cBhvr additive="base">
                                        <p:cTn id="15"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5" name="组合 4"/>
          <p:cNvGrpSpPr/>
          <p:nvPr/>
        </p:nvGrpSpPr>
        <p:grpSpPr>
          <a:xfrm>
            <a:off x="-422671" y="571201"/>
            <a:ext cx="6068291" cy="5664647"/>
            <a:chOff x="2496157" y="237388"/>
            <a:chExt cx="6822015" cy="6383223"/>
          </a:xfrm>
        </p:grpSpPr>
        <p:pic>
          <p:nvPicPr>
            <p:cNvPr id="2" name="图片 1"/>
            <p:cNvPicPr>
              <a:picLocks noChangeAspect="1"/>
            </p:cNvPicPr>
            <p:nvPr/>
          </p:nvPicPr>
          <p:blipFill>
            <a:blip r:embed="rId3"/>
            <a:stretch>
              <a:fillRect/>
            </a:stretch>
          </p:blipFill>
          <p:spPr>
            <a:xfrm>
              <a:off x="2499730" y="237388"/>
              <a:ext cx="6818442" cy="6383223"/>
            </a:xfrm>
            <a:prstGeom prst="rect">
              <a:avLst/>
            </a:prstGeom>
          </p:spPr>
        </p:pic>
        <p:pic>
          <p:nvPicPr>
            <p:cNvPr id="4" name="图片 3"/>
            <p:cNvPicPr>
              <a:picLocks noChangeAspect="1"/>
            </p:cNvPicPr>
            <p:nvPr/>
          </p:nvPicPr>
          <p:blipFill>
            <a:blip r:embed="rId4"/>
            <a:stretch>
              <a:fillRect/>
            </a:stretch>
          </p:blipFill>
          <p:spPr>
            <a:xfrm>
              <a:off x="2496157" y="237388"/>
              <a:ext cx="6822015" cy="6383065"/>
            </a:xfrm>
            <a:prstGeom prst="rect">
              <a:avLst/>
            </a:prstGeom>
          </p:spPr>
        </p:pic>
      </p:grpSp>
      <p:grpSp>
        <p:nvGrpSpPr>
          <p:cNvPr id="7" name="组合 6"/>
          <p:cNvGrpSpPr/>
          <p:nvPr/>
        </p:nvGrpSpPr>
        <p:grpSpPr>
          <a:xfrm>
            <a:off x="346734" y="829931"/>
            <a:ext cx="5144671" cy="5197160"/>
            <a:chOff x="346734" y="829931"/>
            <a:chExt cx="5144671" cy="5197160"/>
          </a:xfrm>
        </p:grpSpPr>
        <p:pic>
          <p:nvPicPr>
            <p:cNvPr id="6" name="图片 5"/>
            <p:cNvPicPr>
              <a:picLocks noChangeAspect="1"/>
            </p:cNvPicPr>
            <p:nvPr/>
          </p:nvPicPr>
          <p:blipFill>
            <a:blip r:embed="rId5"/>
            <a:stretch>
              <a:fillRect/>
            </a:stretch>
          </p:blipFill>
          <p:spPr>
            <a:xfrm>
              <a:off x="346734" y="829931"/>
              <a:ext cx="5144671" cy="5197160"/>
            </a:xfrm>
            <a:prstGeom prst="rect">
              <a:avLst/>
            </a:prstGeom>
          </p:spPr>
        </p:pic>
        <p:sp>
          <p:nvSpPr>
            <p:cNvPr id="3" name="文本框 2"/>
            <p:cNvSpPr txBox="1"/>
            <p:nvPr/>
          </p:nvSpPr>
          <p:spPr>
            <a:xfrm>
              <a:off x="1450931" y="2161083"/>
              <a:ext cx="3844955" cy="2646878"/>
            </a:xfrm>
            <a:prstGeom prst="rect">
              <a:avLst/>
            </a:prstGeom>
            <a:noFill/>
          </p:spPr>
          <p:txBody>
            <a:bodyPr wrap="square" rtlCol="0">
              <a:spAutoFit/>
            </a:bodyPr>
            <a:lstStyle/>
            <a:p>
              <a:r>
                <a:rPr lang="en-US" altLang="zh-CN" sz="16600" b="1" dirty="0">
                  <a:solidFill>
                    <a:schemeClr val="bg1"/>
                  </a:solidFill>
                  <a:latin typeface="微软雅黑" panose="020B0503020204020204" pitchFamily="34" charset="-122"/>
                  <a:ea typeface="微软雅黑" panose="020B0503020204020204" pitchFamily="34" charset="-122"/>
                </a:rPr>
                <a:t>01</a:t>
              </a:r>
              <a:endParaRPr lang="zh-CN" altLang="en-US" sz="16600" b="1" dirty="0">
                <a:solidFill>
                  <a:schemeClr val="bg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6672263" y="2708275"/>
            <a:ext cx="5289550" cy="1368425"/>
            <a:chOff x="6672263" y="2708275"/>
            <a:chExt cx="5289550" cy="1368425"/>
          </a:xfrm>
        </p:grpSpPr>
        <p:grpSp>
          <p:nvGrpSpPr>
            <p:cNvPr id="13" name="组合 2"/>
            <p:cNvGrpSpPr>
              <a:grpSpLocks/>
            </p:cNvGrpSpPr>
            <p:nvPr/>
          </p:nvGrpSpPr>
          <p:grpSpPr bwMode="auto">
            <a:xfrm>
              <a:off x="6888163" y="3098800"/>
              <a:ext cx="4900564" cy="646331"/>
              <a:chOff x="322440" y="4184903"/>
              <a:chExt cx="4900847" cy="646549"/>
            </a:xfrm>
          </p:grpSpPr>
          <p:sp>
            <p:nvSpPr>
              <p:cNvPr id="14" name="文本框 13"/>
              <p:cNvSpPr txBox="1"/>
              <p:nvPr/>
            </p:nvSpPr>
            <p:spPr>
              <a:xfrm>
                <a:off x="1198791" y="4184903"/>
                <a:ext cx="4024496" cy="646549"/>
              </a:xfrm>
              <a:prstGeom prst="rect">
                <a:avLst/>
              </a:prstGeom>
              <a:noFill/>
            </p:spPr>
            <p:txBody>
              <a:bodyPr wrap="square">
                <a:spAutoFit/>
              </a:bodyPr>
              <a:lstStyle/>
              <a:p>
                <a:pPr fontAlgn="base">
                  <a:spcBef>
                    <a:spcPct val="0"/>
                  </a:spcBef>
                  <a:spcAft>
                    <a:spcPct val="0"/>
                  </a:spcAft>
                  <a:defRPr/>
                </a:pPr>
                <a:r>
                  <a:rPr lang="zh-CN" altLang="en-US" sz="3600" b="1" dirty="0">
                    <a:solidFill>
                      <a:prstClr val="black">
                        <a:lumMod val="65000"/>
                        <a:lumOff val="35000"/>
                      </a:prstClr>
                    </a:solidFill>
                    <a:latin typeface="微软雅黑" panose="020B0503020204020204" pitchFamily="34" charset="-122"/>
                    <a:ea typeface="微软雅黑" panose="020B0503020204020204" pitchFamily="34" charset="-122"/>
                  </a:rPr>
                  <a:t>项目摘要</a:t>
                </a:r>
              </a:p>
            </p:txBody>
          </p:sp>
          <p:grpSp>
            <p:nvGrpSpPr>
              <p:cNvPr id="15" name="组合 4"/>
              <p:cNvGrpSpPr>
                <a:grpSpLocks/>
              </p:cNvGrpSpPr>
              <p:nvPr/>
            </p:nvGrpSpPr>
            <p:grpSpPr bwMode="auto">
              <a:xfrm>
                <a:off x="322440" y="4202901"/>
                <a:ext cx="658251" cy="610334"/>
                <a:chOff x="2680724" y="3950006"/>
                <a:chExt cx="863174" cy="800339"/>
              </a:xfrm>
            </p:grpSpPr>
            <p:sp>
              <p:nvSpPr>
                <p:cNvPr id="16" name="任意多边形 15"/>
                <p:cNvSpPr/>
                <p:nvPr/>
              </p:nvSpPr>
              <p:spPr>
                <a:xfrm>
                  <a:off x="2711951" y="3949312"/>
                  <a:ext cx="832733" cy="801728"/>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0E35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600">
                    <a:solidFill>
                      <a:prstClr val="white"/>
                    </a:solidFill>
                  </a:endParaRPr>
                </a:p>
              </p:txBody>
            </p:sp>
            <p:sp>
              <p:nvSpPr>
                <p:cNvPr id="17" name="任意多边形 16"/>
                <p:cNvSpPr/>
                <p:nvPr/>
              </p:nvSpPr>
              <p:spPr>
                <a:xfrm>
                  <a:off x="2680724" y="3959723"/>
                  <a:ext cx="863960" cy="699691"/>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8FB3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600">
                    <a:solidFill>
                      <a:prstClr val="white"/>
                    </a:solidFill>
                  </a:endParaRPr>
                </a:p>
              </p:txBody>
            </p:sp>
          </p:grpSp>
        </p:grpSp>
        <p:sp>
          <p:nvSpPr>
            <p:cNvPr id="18" name="图文框 17"/>
            <p:cNvSpPr/>
            <p:nvPr/>
          </p:nvSpPr>
          <p:spPr>
            <a:xfrm>
              <a:off x="6672263" y="2708275"/>
              <a:ext cx="5289550" cy="1368425"/>
            </a:xfrm>
            <a:prstGeom prst="frame">
              <a:avLst>
                <a:gd name="adj1" fmla="val 1900"/>
              </a:avLst>
            </a:prstGeom>
            <a:gradFill>
              <a:gsLst>
                <a:gs pos="25000">
                  <a:srgbClr val="00D5B5"/>
                </a:gs>
                <a:gs pos="0">
                  <a:srgbClr val="F47508"/>
                </a:gs>
                <a:gs pos="49000">
                  <a:srgbClr val="F47508"/>
                </a:gs>
                <a:gs pos="72000">
                  <a:srgbClr val="0089AB"/>
                </a:gs>
                <a:gs pos="94000">
                  <a:srgbClr val="FEA300"/>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black"/>
                </a:solidFill>
              </a:endParaRPr>
            </a:p>
          </p:txBody>
        </p:sp>
      </p:grpSp>
    </p:spTree>
    <p:extLst>
      <p:ext uri="{BB962C8B-B14F-4D97-AF65-F5344CB8AC3E}">
        <p14:creationId xmlns:p14="http://schemas.microsoft.com/office/powerpoint/2010/main" val="1540257575"/>
      </p:ext>
    </p:extLst>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750" fill="hold"/>
                                        <p:tgtEl>
                                          <p:spTgt spid="7"/>
                                        </p:tgtEl>
                                        <p:attrNameLst>
                                          <p:attrName>ppt_w</p:attrName>
                                        </p:attrNameLst>
                                      </p:cBhvr>
                                      <p:tavLst>
                                        <p:tav tm="0">
                                          <p:val>
                                            <p:fltVal val="0"/>
                                          </p:val>
                                        </p:tav>
                                        <p:tav tm="100000">
                                          <p:val>
                                            <p:strVal val="#ppt_w"/>
                                          </p:val>
                                        </p:tav>
                                      </p:tavLst>
                                    </p:anim>
                                    <p:anim calcmode="lin" valueType="num">
                                      <p:cBhvr>
                                        <p:cTn id="8" dur="1750" fill="hold"/>
                                        <p:tgtEl>
                                          <p:spTgt spid="7"/>
                                        </p:tgtEl>
                                        <p:attrNameLst>
                                          <p:attrName>ppt_h</p:attrName>
                                        </p:attrNameLst>
                                      </p:cBhvr>
                                      <p:tavLst>
                                        <p:tav tm="0">
                                          <p:val>
                                            <p:fltVal val="0"/>
                                          </p:val>
                                        </p:tav>
                                        <p:tav tm="100000">
                                          <p:val>
                                            <p:strVal val="#ppt_h"/>
                                          </p:val>
                                        </p:tav>
                                      </p:tavLst>
                                    </p:anim>
                                    <p:anim calcmode="lin" valueType="num">
                                      <p:cBhvr>
                                        <p:cTn id="9" dur="1750" fill="hold"/>
                                        <p:tgtEl>
                                          <p:spTgt spid="7"/>
                                        </p:tgtEl>
                                        <p:attrNameLst>
                                          <p:attrName>style.rotation</p:attrName>
                                        </p:attrNameLst>
                                      </p:cBhvr>
                                      <p:tavLst>
                                        <p:tav tm="0">
                                          <p:val>
                                            <p:fltVal val="360"/>
                                          </p:val>
                                        </p:tav>
                                        <p:tav tm="100000">
                                          <p:val>
                                            <p:fltVal val="0"/>
                                          </p:val>
                                        </p:tav>
                                      </p:tavLst>
                                    </p:anim>
                                    <p:animEffect transition="in" filter="fade">
                                      <p:cBhvr>
                                        <p:cTn id="10" dur="1750"/>
                                        <p:tgtEl>
                                          <p:spTgt spid="7"/>
                                        </p:tgtEl>
                                      </p:cBhvr>
                                    </p:animEffect>
                                  </p:childTnLst>
                                </p:cTn>
                              </p:par>
                            </p:childTnLst>
                          </p:cTn>
                        </p:par>
                        <p:par>
                          <p:cTn id="11" fill="hold">
                            <p:stCondLst>
                              <p:cond delay="1750"/>
                            </p:stCondLst>
                            <p:childTnLst>
                              <p:par>
                                <p:cTn id="12" presetID="2" presetClass="entr" presetSubtype="2"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1+#ppt_w/2"/>
                                          </p:val>
                                        </p:tav>
                                        <p:tav tm="100000">
                                          <p:val>
                                            <p:strVal val="#ppt_x"/>
                                          </p:val>
                                        </p:tav>
                                      </p:tavLst>
                                    </p:anim>
                                    <p:anim calcmode="lin" valueType="num">
                                      <p:cBhvr additive="base">
                                        <p:cTn id="15"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6 </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产品展示</a:t>
            </a:r>
          </a:p>
        </p:txBody>
      </p:sp>
      <p:pic>
        <p:nvPicPr>
          <p:cNvPr id="3" name="图片 2">
            <a:extLst>
              <a:ext uri="{FF2B5EF4-FFF2-40B4-BE49-F238E27FC236}">
                <a16:creationId xmlns:a16="http://schemas.microsoft.com/office/drawing/2014/main" id="{259E5C26-A180-01D8-1C6A-10DDD21E49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74" y="1364403"/>
            <a:ext cx="9935852" cy="4903206"/>
          </a:xfrm>
          <a:prstGeom prst="rect">
            <a:avLst/>
          </a:prstGeom>
        </p:spPr>
      </p:pic>
    </p:spTree>
    <p:extLst>
      <p:ext uri="{BB962C8B-B14F-4D97-AF65-F5344CB8AC3E}">
        <p14:creationId xmlns:p14="http://schemas.microsoft.com/office/powerpoint/2010/main" val="1981181685"/>
      </p:ext>
    </p:extLst>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6 </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产品展示</a:t>
            </a:r>
          </a:p>
        </p:txBody>
      </p:sp>
      <p:pic>
        <p:nvPicPr>
          <p:cNvPr id="4" name="图片 3">
            <a:extLst>
              <a:ext uri="{FF2B5EF4-FFF2-40B4-BE49-F238E27FC236}">
                <a16:creationId xmlns:a16="http://schemas.microsoft.com/office/drawing/2014/main" id="{4B2D0C10-84A1-E45D-07C5-827202BD7D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6047" y="1397747"/>
            <a:ext cx="9387891" cy="4620050"/>
          </a:xfrm>
          <a:prstGeom prst="rect">
            <a:avLst/>
          </a:prstGeom>
        </p:spPr>
      </p:pic>
    </p:spTree>
    <p:extLst>
      <p:ext uri="{BB962C8B-B14F-4D97-AF65-F5344CB8AC3E}">
        <p14:creationId xmlns:p14="http://schemas.microsoft.com/office/powerpoint/2010/main" val="1219395160"/>
      </p:ext>
    </p:extLst>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6 </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产品展示</a:t>
            </a:r>
          </a:p>
        </p:txBody>
      </p:sp>
      <p:pic>
        <p:nvPicPr>
          <p:cNvPr id="4" name="图片 3">
            <a:extLst>
              <a:ext uri="{FF2B5EF4-FFF2-40B4-BE49-F238E27FC236}">
                <a16:creationId xmlns:a16="http://schemas.microsoft.com/office/drawing/2014/main" id="{FA87B1F2-430D-623B-0743-00035E7FDF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63796" y="856697"/>
            <a:ext cx="6385897" cy="5820479"/>
          </a:xfrm>
          <a:prstGeom prst="rect">
            <a:avLst/>
          </a:prstGeom>
        </p:spPr>
      </p:pic>
    </p:spTree>
    <p:extLst>
      <p:ext uri="{BB962C8B-B14F-4D97-AF65-F5344CB8AC3E}">
        <p14:creationId xmlns:p14="http://schemas.microsoft.com/office/powerpoint/2010/main" val="1176277861"/>
      </p:ext>
    </p:extLst>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6 </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产品展示</a:t>
            </a:r>
          </a:p>
        </p:txBody>
      </p:sp>
      <p:pic>
        <p:nvPicPr>
          <p:cNvPr id="4" name="图片 3">
            <a:extLst>
              <a:ext uri="{FF2B5EF4-FFF2-40B4-BE49-F238E27FC236}">
                <a16:creationId xmlns:a16="http://schemas.microsoft.com/office/drawing/2014/main" id="{BFA21E2A-66D2-4916-FA53-F63035C0D7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3535" y="2168165"/>
            <a:ext cx="10276395" cy="3119951"/>
          </a:xfrm>
          <a:prstGeom prst="rect">
            <a:avLst/>
          </a:prstGeom>
        </p:spPr>
      </p:pic>
    </p:spTree>
    <p:extLst>
      <p:ext uri="{BB962C8B-B14F-4D97-AF65-F5344CB8AC3E}">
        <p14:creationId xmlns:p14="http://schemas.microsoft.com/office/powerpoint/2010/main" val="1024687881"/>
      </p:ext>
    </p:extLst>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5" name="组合 4"/>
          <p:cNvGrpSpPr/>
          <p:nvPr/>
        </p:nvGrpSpPr>
        <p:grpSpPr>
          <a:xfrm>
            <a:off x="-422671" y="571201"/>
            <a:ext cx="6068291" cy="5664647"/>
            <a:chOff x="2496157" y="237388"/>
            <a:chExt cx="6822015" cy="6383223"/>
          </a:xfrm>
        </p:grpSpPr>
        <p:pic>
          <p:nvPicPr>
            <p:cNvPr id="2" name="图片 1"/>
            <p:cNvPicPr>
              <a:picLocks noChangeAspect="1"/>
            </p:cNvPicPr>
            <p:nvPr/>
          </p:nvPicPr>
          <p:blipFill>
            <a:blip r:embed="rId3"/>
            <a:stretch>
              <a:fillRect/>
            </a:stretch>
          </p:blipFill>
          <p:spPr>
            <a:xfrm>
              <a:off x="2499730" y="237388"/>
              <a:ext cx="6818442" cy="6383223"/>
            </a:xfrm>
            <a:prstGeom prst="rect">
              <a:avLst/>
            </a:prstGeom>
          </p:spPr>
        </p:pic>
        <p:pic>
          <p:nvPicPr>
            <p:cNvPr id="4" name="图片 3"/>
            <p:cNvPicPr>
              <a:picLocks noChangeAspect="1"/>
            </p:cNvPicPr>
            <p:nvPr/>
          </p:nvPicPr>
          <p:blipFill>
            <a:blip r:embed="rId4"/>
            <a:stretch>
              <a:fillRect/>
            </a:stretch>
          </p:blipFill>
          <p:spPr>
            <a:xfrm>
              <a:off x="2496157" y="237388"/>
              <a:ext cx="6822015" cy="6383065"/>
            </a:xfrm>
            <a:prstGeom prst="rect">
              <a:avLst/>
            </a:prstGeom>
          </p:spPr>
        </p:pic>
      </p:grpSp>
      <p:grpSp>
        <p:nvGrpSpPr>
          <p:cNvPr id="7" name="组合 6"/>
          <p:cNvGrpSpPr/>
          <p:nvPr/>
        </p:nvGrpSpPr>
        <p:grpSpPr>
          <a:xfrm>
            <a:off x="346734" y="829931"/>
            <a:ext cx="5144671" cy="5197160"/>
            <a:chOff x="346734" y="829931"/>
            <a:chExt cx="5144671" cy="5197160"/>
          </a:xfrm>
        </p:grpSpPr>
        <p:pic>
          <p:nvPicPr>
            <p:cNvPr id="6" name="图片 5"/>
            <p:cNvPicPr>
              <a:picLocks noChangeAspect="1"/>
            </p:cNvPicPr>
            <p:nvPr/>
          </p:nvPicPr>
          <p:blipFill>
            <a:blip r:embed="rId5"/>
            <a:stretch>
              <a:fillRect/>
            </a:stretch>
          </p:blipFill>
          <p:spPr>
            <a:xfrm>
              <a:off x="346734" y="829931"/>
              <a:ext cx="5144671" cy="5197160"/>
            </a:xfrm>
            <a:prstGeom prst="rect">
              <a:avLst/>
            </a:prstGeom>
          </p:spPr>
        </p:pic>
        <p:sp>
          <p:nvSpPr>
            <p:cNvPr id="3" name="文本框 2"/>
            <p:cNvSpPr txBox="1"/>
            <p:nvPr/>
          </p:nvSpPr>
          <p:spPr>
            <a:xfrm>
              <a:off x="1450931" y="2161083"/>
              <a:ext cx="3844955" cy="26468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07</a:t>
              </a:r>
              <a:endParaRPr kumimoji="0" lang="zh-CN" altLang="en-US" sz="16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8" name="组合 7"/>
          <p:cNvGrpSpPr/>
          <p:nvPr/>
        </p:nvGrpSpPr>
        <p:grpSpPr>
          <a:xfrm>
            <a:off x="6400083" y="1583871"/>
            <a:ext cx="5726834" cy="4024222"/>
            <a:chOff x="6400083" y="2708275"/>
            <a:chExt cx="5726834" cy="1936694"/>
          </a:xfrm>
        </p:grpSpPr>
        <p:grpSp>
          <p:nvGrpSpPr>
            <p:cNvPr id="13" name="组合 2"/>
            <p:cNvGrpSpPr>
              <a:grpSpLocks/>
            </p:cNvGrpSpPr>
            <p:nvPr/>
          </p:nvGrpSpPr>
          <p:grpSpPr bwMode="auto">
            <a:xfrm>
              <a:off x="6888163" y="3098800"/>
              <a:ext cx="4900564" cy="646331"/>
              <a:chOff x="322440" y="4184903"/>
              <a:chExt cx="4900847" cy="646549"/>
            </a:xfrm>
          </p:grpSpPr>
          <p:sp>
            <p:nvSpPr>
              <p:cNvPr id="14" name="文本框 13"/>
              <p:cNvSpPr txBox="1"/>
              <p:nvPr/>
            </p:nvSpPr>
            <p:spPr>
              <a:xfrm>
                <a:off x="1198791" y="4184903"/>
                <a:ext cx="4024496" cy="646549"/>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团队介绍</a:t>
                </a:r>
              </a:p>
            </p:txBody>
          </p:sp>
          <p:grpSp>
            <p:nvGrpSpPr>
              <p:cNvPr id="15" name="组合 4"/>
              <p:cNvGrpSpPr>
                <a:grpSpLocks/>
              </p:cNvGrpSpPr>
              <p:nvPr/>
            </p:nvGrpSpPr>
            <p:grpSpPr bwMode="auto">
              <a:xfrm>
                <a:off x="322440" y="4202901"/>
                <a:ext cx="658251" cy="610334"/>
                <a:chOff x="2680724" y="3950006"/>
                <a:chExt cx="863174" cy="800339"/>
              </a:xfrm>
            </p:grpSpPr>
            <p:sp>
              <p:nvSpPr>
                <p:cNvPr id="16" name="任意多边形 15"/>
                <p:cNvSpPr/>
                <p:nvPr/>
              </p:nvSpPr>
              <p:spPr>
                <a:xfrm>
                  <a:off x="2711951" y="3949312"/>
                  <a:ext cx="832733" cy="801728"/>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0E35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任意多边形 16"/>
                <p:cNvSpPr/>
                <p:nvPr/>
              </p:nvSpPr>
              <p:spPr>
                <a:xfrm>
                  <a:off x="2680724" y="3959723"/>
                  <a:ext cx="863960" cy="699691"/>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8FB3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sp>
          <p:nvSpPr>
            <p:cNvPr id="18" name="图文框 17"/>
            <p:cNvSpPr/>
            <p:nvPr/>
          </p:nvSpPr>
          <p:spPr>
            <a:xfrm>
              <a:off x="6672263" y="2708275"/>
              <a:ext cx="5289550" cy="1368425"/>
            </a:xfrm>
            <a:prstGeom prst="frame">
              <a:avLst>
                <a:gd name="adj1" fmla="val 1900"/>
              </a:avLst>
            </a:prstGeom>
            <a:gradFill>
              <a:gsLst>
                <a:gs pos="25000">
                  <a:srgbClr val="00D5B5"/>
                </a:gs>
                <a:gs pos="0">
                  <a:srgbClr val="F47508"/>
                </a:gs>
                <a:gs pos="49000">
                  <a:srgbClr val="F47508"/>
                </a:gs>
                <a:gs pos="72000">
                  <a:srgbClr val="0089AB"/>
                </a:gs>
                <a:gs pos="94000">
                  <a:srgbClr val="FEA300"/>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9" name="矩形 33"/>
            <p:cNvSpPr>
              <a:spLocks noChangeArrowheads="1"/>
            </p:cNvSpPr>
            <p:nvPr/>
          </p:nvSpPr>
          <p:spPr bwMode="auto">
            <a:xfrm>
              <a:off x="6400083" y="4467225"/>
              <a:ext cx="5726834" cy="177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1216025" rtl="0" eaLnBrk="1" fontAlgn="auto" latinLnBrk="0" hangingPunct="1">
                <a:lnSpc>
                  <a:spcPct val="100000"/>
                </a:lnSpc>
                <a:spcBef>
                  <a:spcPct val="20000"/>
                </a:spcBef>
                <a:spcAft>
                  <a:spcPts val="0"/>
                </a:spcAft>
                <a:buClrTx/>
                <a:buSzTx/>
                <a:buFontTx/>
                <a:buNone/>
                <a:tabLst/>
                <a:defRPr/>
              </a:pPr>
              <a:r>
                <a:rPr kumimoji="0" lang="zh-CN" altLang="en-US" sz="24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团队名称：收手吧啊组    团队人数：</a:t>
              </a:r>
              <a:r>
                <a:rPr kumimoji="0" lang="en-US" altLang="zh-CN" sz="24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6 </a:t>
              </a:r>
              <a:r>
                <a:rPr kumimoji="0" lang="zh-CN" altLang="en-US" sz="24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人 </a:t>
              </a:r>
            </a:p>
          </p:txBody>
        </p:sp>
      </p:grpSp>
    </p:spTree>
    <p:extLst>
      <p:ext uri="{BB962C8B-B14F-4D97-AF65-F5344CB8AC3E}">
        <p14:creationId xmlns:p14="http://schemas.microsoft.com/office/powerpoint/2010/main" val="3204939738"/>
      </p:ext>
    </p:extLst>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750" fill="hold"/>
                                        <p:tgtEl>
                                          <p:spTgt spid="7"/>
                                        </p:tgtEl>
                                        <p:attrNameLst>
                                          <p:attrName>ppt_w</p:attrName>
                                        </p:attrNameLst>
                                      </p:cBhvr>
                                      <p:tavLst>
                                        <p:tav tm="0">
                                          <p:val>
                                            <p:fltVal val="0"/>
                                          </p:val>
                                        </p:tav>
                                        <p:tav tm="100000">
                                          <p:val>
                                            <p:strVal val="#ppt_w"/>
                                          </p:val>
                                        </p:tav>
                                      </p:tavLst>
                                    </p:anim>
                                    <p:anim calcmode="lin" valueType="num">
                                      <p:cBhvr>
                                        <p:cTn id="8" dur="1750" fill="hold"/>
                                        <p:tgtEl>
                                          <p:spTgt spid="7"/>
                                        </p:tgtEl>
                                        <p:attrNameLst>
                                          <p:attrName>ppt_h</p:attrName>
                                        </p:attrNameLst>
                                      </p:cBhvr>
                                      <p:tavLst>
                                        <p:tav tm="0">
                                          <p:val>
                                            <p:fltVal val="0"/>
                                          </p:val>
                                        </p:tav>
                                        <p:tav tm="100000">
                                          <p:val>
                                            <p:strVal val="#ppt_h"/>
                                          </p:val>
                                        </p:tav>
                                      </p:tavLst>
                                    </p:anim>
                                    <p:anim calcmode="lin" valueType="num">
                                      <p:cBhvr>
                                        <p:cTn id="9" dur="1750" fill="hold"/>
                                        <p:tgtEl>
                                          <p:spTgt spid="7"/>
                                        </p:tgtEl>
                                        <p:attrNameLst>
                                          <p:attrName>style.rotation</p:attrName>
                                        </p:attrNameLst>
                                      </p:cBhvr>
                                      <p:tavLst>
                                        <p:tav tm="0">
                                          <p:val>
                                            <p:fltVal val="360"/>
                                          </p:val>
                                        </p:tav>
                                        <p:tav tm="100000">
                                          <p:val>
                                            <p:fltVal val="0"/>
                                          </p:val>
                                        </p:tav>
                                      </p:tavLst>
                                    </p:anim>
                                    <p:animEffect transition="in" filter="fade">
                                      <p:cBhvr>
                                        <p:cTn id="10" dur="1750"/>
                                        <p:tgtEl>
                                          <p:spTgt spid="7"/>
                                        </p:tgtEl>
                                      </p:cBhvr>
                                    </p:animEffect>
                                  </p:childTnLst>
                                </p:cTn>
                              </p:par>
                            </p:childTnLst>
                          </p:cTn>
                        </p:par>
                        <p:par>
                          <p:cTn id="11" fill="hold">
                            <p:stCondLst>
                              <p:cond delay="1750"/>
                            </p:stCondLst>
                            <p:childTnLst>
                              <p:par>
                                <p:cTn id="12" presetID="2" presetClass="entr" presetSubtype="2"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1+#ppt_w/2"/>
                                          </p:val>
                                        </p:tav>
                                        <p:tav tm="100000">
                                          <p:val>
                                            <p:strVal val="#ppt_x"/>
                                          </p:val>
                                        </p:tav>
                                      </p:tavLst>
                                    </p:anim>
                                    <p:anim calcmode="lin" valueType="num">
                                      <p:cBhvr additive="base">
                                        <p:cTn id="15"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grpSp>
        <p:nvGrpSpPr>
          <p:cNvPr id="4" name="组合 3"/>
          <p:cNvGrpSpPr/>
          <p:nvPr/>
        </p:nvGrpSpPr>
        <p:grpSpPr>
          <a:xfrm>
            <a:off x="5299172" y="894429"/>
            <a:ext cx="1532797" cy="5610457"/>
            <a:chOff x="5261108" y="875698"/>
            <a:chExt cx="1532797" cy="5610457"/>
          </a:xfrm>
        </p:grpSpPr>
        <p:sp>
          <p:nvSpPr>
            <p:cNvPr id="5" name="Freeform 13"/>
            <p:cNvSpPr>
              <a:spLocks/>
            </p:cNvSpPr>
            <p:nvPr/>
          </p:nvSpPr>
          <p:spPr bwMode="auto">
            <a:xfrm>
              <a:off x="5374283" y="1563615"/>
              <a:ext cx="1419622" cy="4922540"/>
            </a:xfrm>
            <a:custGeom>
              <a:avLst/>
              <a:gdLst/>
              <a:ahLst/>
              <a:cxnLst>
                <a:cxn ang="0">
                  <a:pos x="102" y="0"/>
                </a:cxn>
                <a:cxn ang="0">
                  <a:pos x="144" y="41"/>
                </a:cxn>
                <a:cxn ang="0">
                  <a:pos x="140" y="85"/>
                </a:cxn>
                <a:cxn ang="0">
                  <a:pos x="136" y="92"/>
                </a:cxn>
                <a:cxn ang="0">
                  <a:pos x="131" y="113"/>
                </a:cxn>
                <a:cxn ang="0">
                  <a:pos x="124" y="124"/>
                </a:cxn>
                <a:cxn ang="0">
                  <a:pos x="132" y="139"/>
                </a:cxn>
                <a:cxn ang="0">
                  <a:pos x="168" y="154"/>
                </a:cxn>
                <a:cxn ang="0">
                  <a:pos x="194" y="179"/>
                </a:cxn>
                <a:cxn ang="0">
                  <a:pos x="220" y="221"/>
                </a:cxn>
                <a:cxn ang="0">
                  <a:pos x="242" y="268"/>
                </a:cxn>
                <a:cxn ang="0">
                  <a:pos x="200" y="292"/>
                </a:cxn>
                <a:cxn ang="0">
                  <a:pos x="181" y="284"/>
                </a:cxn>
                <a:cxn ang="0">
                  <a:pos x="194" y="361"/>
                </a:cxn>
                <a:cxn ang="0">
                  <a:pos x="203" y="440"/>
                </a:cxn>
                <a:cxn ang="0">
                  <a:pos x="188" y="448"/>
                </a:cxn>
                <a:cxn ang="0">
                  <a:pos x="176" y="549"/>
                </a:cxn>
                <a:cxn ang="0">
                  <a:pos x="162" y="646"/>
                </a:cxn>
                <a:cxn ang="0">
                  <a:pos x="160" y="707"/>
                </a:cxn>
                <a:cxn ang="0">
                  <a:pos x="188" y="746"/>
                </a:cxn>
                <a:cxn ang="0">
                  <a:pos x="221" y="753"/>
                </a:cxn>
                <a:cxn ang="0">
                  <a:pos x="217" y="768"/>
                </a:cxn>
                <a:cxn ang="0">
                  <a:pos x="165" y="763"/>
                </a:cxn>
                <a:cxn ang="0">
                  <a:pos x="146" y="755"/>
                </a:cxn>
                <a:cxn ang="0">
                  <a:pos x="132" y="765"/>
                </a:cxn>
                <a:cxn ang="0">
                  <a:pos x="112" y="753"/>
                </a:cxn>
                <a:cxn ang="0">
                  <a:pos x="109" y="720"/>
                </a:cxn>
                <a:cxn ang="0">
                  <a:pos x="113" y="683"/>
                </a:cxn>
                <a:cxn ang="0">
                  <a:pos x="106" y="629"/>
                </a:cxn>
                <a:cxn ang="0">
                  <a:pos x="106" y="585"/>
                </a:cxn>
                <a:cxn ang="0">
                  <a:pos x="111" y="544"/>
                </a:cxn>
                <a:cxn ang="0">
                  <a:pos x="110" y="516"/>
                </a:cxn>
                <a:cxn ang="0">
                  <a:pos x="95" y="594"/>
                </a:cxn>
                <a:cxn ang="0">
                  <a:pos x="87" y="685"/>
                </a:cxn>
                <a:cxn ang="0">
                  <a:pos x="73" y="742"/>
                </a:cxn>
                <a:cxn ang="0">
                  <a:pos x="68" y="767"/>
                </a:cxn>
                <a:cxn ang="0">
                  <a:pos x="75" y="798"/>
                </a:cxn>
                <a:cxn ang="0">
                  <a:pos x="69" y="843"/>
                </a:cxn>
                <a:cxn ang="0">
                  <a:pos x="30" y="816"/>
                </a:cxn>
                <a:cxn ang="0">
                  <a:pos x="27" y="772"/>
                </a:cxn>
                <a:cxn ang="0">
                  <a:pos x="22" y="738"/>
                </a:cxn>
                <a:cxn ang="0">
                  <a:pos x="22" y="690"/>
                </a:cxn>
                <a:cxn ang="0">
                  <a:pos x="29" y="607"/>
                </a:cxn>
                <a:cxn ang="0">
                  <a:pos x="38" y="506"/>
                </a:cxn>
                <a:cxn ang="0">
                  <a:pos x="39" y="453"/>
                </a:cxn>
                <a:cxn ang="0">
                  <a:pos x="13" y="442"/>
                </a:cxn>
                <a:cxn ang="0">
                  <a:pos x="23" y="379"/>
                </a:cxn>
                <a:cxn ang="0">
                  <a:pos x="37" y="314"/>
                </a:cxn>
                <a:cxn ang="0">
                  <a:pos x="33" y="270"/>
                </a:cxn>
                <a:cxn ang="0">
                  <a:pos x="10" y="214"/>
                </a:cxn>
                <a:cxn ang="0">
                  <a:pos x="9" y="152"/>
                </a:cxn>
                <a:cxn ang="0">
                  <a:pos x="47" y="139"/>
                </a:cxn>
                <a:cxn ang="0">
                  <a:pos x="67" y="116"/>
                </a:cxn>
                <a:cxn ang="0">
                  <a:pos x="74" y="107"/>
                </a:cxn>
                <a:cxn ang="0">
                  <a:pos x="72" y="93"/>
                </a:cxn>
                <a:cxn ang="0">
                  <a:pos x="61" y="79"/>
                </a:cxn>
                <a:cxn ang="0">
                  <a:pos x="60" y="33"/>
                </a:cxn>
                <a:cxn ang="0">
                  <a:pos x="102" y="0"/>
                </a:cxn>
              </a:cxnLst>
              <a:rect l="0" t="0" r="r" b="b"/>
              <a:pathLst>
                <a:path w="246" h="843">
                  <a:moveTo>
                    <a:pt x="102" y="0"/>
                  </a:moveTo>
                  <a:cubicBezTo>
                    <a:pt x="118" y="0"/>
                    <a:pt x="144" y="16"/>
                    <a:pt x="144" y="41"/>
                  </a:cubicBezTo>
                  <a:cubicBezTo>
                    <a:pt x="144" y="66"/>
                    <a:pt x="142" y="77"/>
                    <a:pt x="140" y="85"/>
                  </a:cubicBezTo>
                  <a:cubicBezTo>
                    <a:pt x="138" y="93"/>
                    <a:pt x="136" y="92"/>
                    <a:pt x="136" y="92"/>
                  </a:cubicBezTo>
                  <a:cubicBezTo>
                    <a:pt x="136" y="92"/>
                    <a:pt x="136" y="109"/>
                    <a:pt x="131" y="113"/>
                  </a:cubicBezTo>
                  <a:cubicBezTo>
                    <a:pt x="125" y="117"/>
                    <a:pt x="124" y="119"/>
                    <a:pt x="124" y="124"/>
                  </a:cubicBezTo>
                  <a:cubicBezTo>
                    <a:pt x="124" y="129"/>
                    <a:pt x="127" y="133"/>
                    <a:pt x="132" y="139"/>
                  </a:cubicBezTo>
                  <a:cubicBezTo>
                    <a:pt x="137" y="144"/>
                    <a:pt x="157" y="150"/>
                    <a:pt x="168" y="154"/>
                  </a:cubicBezTo>
                  <a:cubicBezTo>
                    <a:pt x="179" y="158"/>
                    <a:pt x="188" y="165"/>
                    <a:pt x="194" y="179"/>
                  </a:cubicBezTo>
                  <a:cubicBezTo>
                    <a:pt x="200" y="192"/>
                    <a:pt x="209" y="209"/>
                    <a:pt x="220" y="221"/>
                  </a:cubicBezTo>
                  <a:cubicBezTo>
                    <a:pt x="232" y="232"/>
                    <a:pt x="246" y="251"/>
                    <a:pt x="242" y="268"/>
                  </a:cubicBezTo>
                  <a:cubicBezTo>
                    <a:pt x="238" y="286"/>
                    <a:pt x="213" y="299"/>
                    <a:pt x="200" y="292"/>
                  </a:cubicBezTo>
                  <a:cubicBezTo>
                    <a:pt x="186" y="284"/>
                    <a:pt x="181" y="284"/>
                    <a:pt x="181" y="284"/>
                  </a:cubicBezTo>
                  <a:cubicBezTo>
                    <a:pt x="181" y="284"/>
                    <a:pt x="190" y="322"/>
                    <a:pt x="194" y="361"/>
                  </a:cubicBezTo>
                  <a:cubicBezTo>
                    <a:pt x="198" y="400"/>
                    <a:pt x="209" y="437"/>
                    <a:pt x="203" y="440"/>
                  </a:cubicBezTo>
                  <a:cubicBezTo>
                    <a:pt x="197" y="444"/>
                    <a:pt x="188" y="448"/>
                    <a:pt x="188" y="448"/>
                  </a:cubicBezTo>
                  <a:cubicBezTo>
                    <a:pt x="188" y="448"/>
                    <a:pt x="186" y="502"/>
                    <a:pt x="176" y="549"/>
                  </a:cubicBezTo>
                  <a:cubicBezTo>
                    <a:pt x="167" y="597"/>
                    <a:pt x="163" y="618"/>
                    <a:pt x="162" y="646"/>
                  </a:cubicBezTo>
                  <a:cubicBezTo>
                    <a:pt x="160" y="674"/>
                    <a:pt x="157" y="695"/>
                    <a:pt x="160" y="707"/>
                  </a:cubicBezTo>
                  <a:cubicBezTo>
                    <a:pt x="162" y="718"/>
                    <a:pt x="179" y="742"/>
                    <a:pt x="188" y="746"/>
                  </a:cubicBezTo>
                  <a:cubicBezTo>
                    <a:pt x="197" y="750"/>
                    <a:pt x="214" y="750"/>
                    <a:pt x="221" y="753"/>
                  </a:cubicBezTo>
                  <a:cubicBezTo>
                    <a:pt x="228" y="756"/>
                    <a:pt x="233" y="765"/>
                    <a:pt x="217" y="768"/>
                  </a:cubicBezTo>
                  <a:cubicBezTo>
                    <a:pt x="202" y="770"/>
                    <a:pt x="172" y="766"/>
                    <a:pt x="165" y="763"/>
                  </a:cubicBezTo>
                  <a:cubicBezTo>
                    <a:pt x="157" y="761"/>
                    <a:pt x="146" y="755"/>
                    <a:pt x="146" y="755"/>
                  </a:cubicBezTo>
                  <a:cubicBezTo>
                    <a:pt x="146" y="755"/>
                    <a:pt x="149" y="765"/>
                    <a:pt x="132" y="765"/>
                  </a:cubicBezTo>
                  <a:cubicBezTo>
                    <a:pt x="116" y="765"/>
                    <a:pt x="112" y="763"/>
                    <a:pt x="112" y="753"/>
                  </a:cubicBezTo>
                  <a:cubicBezTo>
                    <a:pt x="111" y="742"/>
                    <a:pt x="112" y="728"/>
                    <a:pt x="109" y="720"/>
                  </a:cubicBezTo>
                  <a:cubicBezTo>
                    <a:pt x="107" y="713"/>
                    <a:pt x="119" y="693"/>
                    <a:pt x="113" y="683"/>
                  </a:cubicBezTo>
                  <a:cubicBezTo>
                    <a:pt x="107" y="672"/>
                    <a:pt x="101" y="645"/>
                    <a:pt x="106" y="629"/>
                  </a:cubicBezTo>
                  <a:cubicBezTo>
                    <a:pt x="112" y="612"/>
                    <a:pt x="104" y="596"/>
                    <a:pt x="106" y="585"/>
                  </a:cubicBezTo>
                  <a:cubicBezTo>
                    <a:pt x="108" y="575"/>
                    <a:pt x="111" y="561"/>
                    <a:pt x="111" y="544"/>
                  </a:cubicBezTo>
                  <a:cubicBezTo>
                    <a:pt x="111" y="528"/>
                    <a:pt x="110" y="516"/>
                    <a:pt x="110" y="516"/>
                  </a:cubicBezTo>
                  <a:cubicBezTo>
                    <a:pt x="110" y="516"/>
                    <a:pt x="98" y="577"/>
                    <a:pt x="95" y="594"/>
                  </a:cubicBezTo>
                  <a:cubicBezTo>
                    <a:pt x="92" y="610"/>
                    <a:pt x="87" y="668"/>
                    <a:pt x="87" y="685"/>
                  </a:cubicBezTo>
                  <a:cubicBezTo>
                    <a:pt x="87" y="703"/>
                    <a:pt x="74" y="727"/>
                    <a:pt x="73" y="742"/>
                  </a:cubicBezTo>
                  <a:cubicBezTo>
                    <a:pt x="73" y="758"/>
                    <a:pt x="72" y="767"/>
                    <a:pt x="68" y="767"/>
                  </a:cubicBezTo>
                  <a:cubicBezTo>
                    <a:pt x="63" y="767"/>
                    <a:pt x="72" y="785"/>
                    <a:pt x="75" y="798"/>
                  </a:cubicBezTo>
                  <a:cubicBezTo>
                    <a:pt x="78" y="812"/>
                    <a:pt x="87" y="843"/>
                    <a:pt x="69" y="843"/>
                  </a:cubicBezTo>
                  <a:cubicBezTo>
                    <a:pt x="51" y="843"/>
                    <a:pt x="31" y="835"/>
                    <a:pt x="30" y="816"/>
                  </a:cubicBezTo>
                  <a:cubicBezTo>
                    <a:pt x="29" y="796"/>
                    <a:pt x="32" y="780"/>
                    <a:pt x="27" y="772"/>
                  </a:cubicBezTo>
                  <a:cubicBezTo>
                    <a:pt x="22" y="765"/>
                    <a:pt x="21" y="748"/>
                    <a:pt x="22" y="738"/>
                  </a:cubicBezTo>
                  <a:cubicBezTo>
                    <a:pt x="23" y="728"/>
                    <a:pt x="19" y="712"/>
                    <a:pt x="22" y="690"/>
                  </a:cubicBezTo>
                  <a:cubicBezTo>
                    <a:pt x="24" y="669"/>
                    <a:pt x="24" y="634"/>
                    <a:pt x="29" y="607"/>
                  </a:cubicBezTo>
                  <a:cubicBezTo>
                    <a:pt x="34" y="580"/>
                    <a:pt x="36" y="539"/>
                    <a:pt x="38" y="506"/>
                  </a:cubicBezTo>
                  <a:cubicBezTo>
                    <a:pt x="41" y="474"/>
                    <a:pt x="43" y="458"/>
                    <a:pt x="39" y="453"/>
                  </a:cubicBezTo>
                  <a:cubicBezTo>
                    <a:pt x="36" y="448"/>
                    <a:pt x="18" y="443"/>
                    <a:pt x="13" y="442"/>
                  </a:cubicBezTo>
                  <a:cubicBezTo>
                    <a:pt x="8" y="441"/>
                    <a:pt x="19" y="407"/>
                    <a:pt x="23" y="379"/>
                  </a:cubicBezTo>
                  <a:cubicBezTo>
                    <a:pt x="26" y="351"/>
                    <a:pt x="33" y="334"/>
                    <a:pt x="37" y="314"/>
                  </a:cubicBezTo>
                  <a:cubicBezTo>
                    <a:pt x="41" y="294"/>
                    <a:pt x="41" y="285"/>
                    <a:pt x="33" y="270"/>
                  </a:cubicBezTo>
                  <a:cubicBezTo>
                    <a:pt x="24" y="256"/>
                    <a:pt x="14" y="247"/>
                    <a:pt x="10" y="214"/>
                  </a:cubicBezTo>
                  <a:cubicBezTo>
                    <a:pt x="6" y="182"/>
                    <a:pt x="0" y="160"/>
                    <a:pt x="9" y="152"/>
                  </a:cubicBezTo>
                  <a:cubicBezTo>
                    <a:pt x="18" y="144"/>
                    <a:pt x="34" y="149"/>
                    <a:pt x="47" y="139"/>
                  </a:cubicBezTo>
                  <a:cubicBezTo>
                    <a:pt x="59" y="129"/>
                    <a:pt x="61" y="117"/>
                    <a:pt x="67" y="116"/>
                  </a:cubicBezTo>
                  <a:cubicBezTo>
                    <a:pt x="73" y="115"/>
                    <a:pt x="74" y="114"/>
                    <a:pt x="74" y="107"/>
                  </a:cubicBezTo>
                  <a:cubicBezTo>
                    <a:pt x="74" y="100"/>
                    <a:pt x="72" y="93"/>
                    <a:pt x="72" y="93"/>
                  </a:cubicBezTo>
                  <a:cubicBezTo>
                    <a:pt x="72" y="93"/>
                    <a:pt x="63" y="87"/>
                    <a:pt x="61" y="79"/>
                  </a:cubicBezTo>
                  <a:cubicBezTo>
                    <a:pt x="59" y="70"/>
                    <a:pt x="58" y="48"/>
                    <a:pt x="60" y="33"/>
                  </a:cubicBezTo>
                  <a:cubicBezTo>
                    <a:pt x="63" y="18"/>
                    <a:pt x="76" y="0"/>
                    <a:pt x="102" y="0"/>
                  </a:cubicBezTo>
                  <a:close/>
                </a:path>
              </a:pathLst>
            </a:custGeom>
            <a:solidFill>
              <a:srgbClr val="03715B"/>
            </a:solidFill>
            <a:ln w="9525">
              <a:noFill/>
              <a:round/>
              <a:headEnd/>
              <a:tailEnd/>
            </a:ln>
          </p:spPr>
          <p:txBody>
            <a:bodyPr vert="horz" wrap="square" lIns="121682" tIns="60841" rIns="121682" bIns="60841" numCol="1" anchor="t" anchorCtr="0" compatLnSpc="1">
              <a:prstTxWarp prst="textNoShape">
                <a:avLst/>
              </a:prstTxWarp>
            </a:bodyPr>
            <a:lstStyle/>
            <a:p>
              <a:pPr marL="0" marR="0" lvl="0" indent="0" algn="l" defTabSz="1217615" rtl="0"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dirty="0">
                <a:ln>
                  <a:noFill/>
                </a:ln>
                <a:solidFill>
                  <a:srgbClr val="262626"/>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6" name="TextBox 13"/>
            <p:cNvSpPr txBox="1"/>
            <p:nvPr/>
          </p:nvSpPr>
          <p:spPr>
            <a:xfrm>
              <a:off x="5261108" y="875698"/>
              <a:ext cx="1372819" cy="307777"/>
            </a:xfrm>
            <a:prstGeom prst="rect">
              <a:avLst/>
            </a:prstGeom>
            <a:noFill/>
          </p:spPr>
          <p:txBody>
            <a:bodyPr wrap="square" lIns="0" tIns="0" rIns="0" bIns="0" rtlCol="0" anchor="t" anchorCtr="0">
              <a:spAutoFit/>
            </a:bodyPr>
            <a:lstStyle/>
            <a:p>
              <a:pPr marL="0" marR="0" lvl="0" indent="0" algn="ctr" defTabSz="1216817" rtl="0" eaLnBrk="1" fontAlgn="auto" latinLnBrk="0" hangingPunct="1">
                <a:lnSpc>
                  <a:spcPct val="100000"/>
                </a:lnSpc>
                <a:spcBef>
                  <a:spcPct val="20000"/>
                </a:spcBef>
                <a:spcAft>
                  <a:spcPts val="0"/>
                </a:spcAft>
                <a:buClrTx/>
                <a:buSzTx/>
                <a:buFontTx/>
                <a:buNone/>
                <a:tabLst/>
                <a:defRPr/>
              </a:pPr>
              <a:r>
                <a:rPr kumimoji="0" lang="en-US" altLang="zh-CN" sz="2000" b="1"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APP</a:t>
              </a:r>
              <a:endParaRPr kumimoji="0" lang="en-US" sz="2000" b="1"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7" name="Freeform 14"/>
          <p:cNvSpPr>
            <a:spLocks/>
          </p:cNvSpPr>
          <p:nvPr/>
        </p:nvSpPr>
        <p:spPr bwMode="auto">
          <a:xfrm>
            <a:off x="5770547" y="2200787"/>
            <a:ext cx="353943" cy="271964"/>
          </a:xfrm>
          <a:custGeom>
            <a:avLst/>
            <a:gdLst/>
            <a:ahLst/>
            <a:cxnLst>
              <a:cxn ang="0">
                <a:pos x="57" y="21"/>
              </a:cxn>
              <a:cxn ang="0">
                <a:pos x="61" y="27"/>
              </a:cxn>
              <a:cxn ang="0">
                <a:pos x="58" y="47"/>
              </a:cxn>
              <a:cxn ang="0">
                <a:pos x="45" y="27"/>
              </a:cxn>
              <a:cxn ang="0">
                <a:pos x="35" y="35"/>
              </a:cxn>
              <a:cxn ang="0">
                <a:pos x="33" y="44"/>
              </a:cxn>
              <a:cxn ang="0">
                <a:pos x="0" y="7"/>
              </a:cxn>
              <a:cxn ang="0">
                <a:pos x="5" y="0"/>
              </a:cxn>
              <a:cxn ang="0">
                <a:pos x="44" y="26"/>
              </a:cxn>
              <a:cxn ang="0">
                <a:pos x="57" y="21"/>
              </a:cxn>
            </a:cxnLst>
            <a:rect l="0" t="0" r="r" b="b"/>
            <a:pathLst>
              <a:path w="61" h="47">
                <a:moveTo>
                  <a:pt x="57" y="21"/>
                </a:moveTo>
                <a:cubicBezTo>
                  <a:pt x="58" y="23"/>
                  <a:pt x="59" y="25"/>
                  <a:pt x="61" y="27"/>
                </a:cubicBezTo>
                <a:cubicBezTo>
                  <a:pt x="59" y="34"/>
                  <a:pt x="58" y="41"/>
                  <a:pt x="58" y="47"/>
                </a:cubicBezTo>
                <a:cubicBezTo>
                  <a:pt x="49" y="41"/>
                  <a:pt x="53" y="28"/>
                  <a:pt x="45" y="27"/>
                </a:cubicBezTo>
                <a:cubicBezTo>
                  <a:pt x="37" y="26"/>
                  <a:pt x="36" y="30"/>
                  <a:pt x="35" y="35"/>
                </a:cubicBezTo>
                <a:cubicBezTo>
                  <a:pt x="34" y="40"/>
                  <a:pt x="33" y="44"/>
                  <a:pt x="33" y="44"/>
                </a:cubicBezTo>
                <a:cubicBezTo>
                  <a:pt x="33" y="44"/>
                  <a:pt x="7" y="17"/>
                  <a:pt x="0" y="7"/>
                </a:cubicBezTo>
                <a:cubicBezTo>
                  <a:pt x="3" y="6"/>
                  <a:pt x="4" y="4"/>
                  <a:pt x="5" y="0"/>
                </a:cubicBezTo>
                <a:cubicBezTo>
                  <a:pt x="13" y="9"/>
                  <a:pt x="34" y="26"/>
                  <a:pt x="44" y="26"/>
                </a:cubicBezTo>
                <a:cubicBezTo>
                  <a:pt x="49" y="26"/>
                  <a:pt x="53" y="24"/>
                  <a:pt x="57" y="21"/>
                </a:cubicBezTo>
                <a:close/>
              </a:path>
            </a:pathLst>
          </a:custGeom>
          <a:solidFill>
            <a:srgbClr val="FFFFFF"/>
          </a:solidFill>
          <a:ln w="9525">
            <a:noFill/>
            <a:round/>
            <a:headEnd/>
            <a:tailEnd/>
          </a:ln>
        </p:spPr>
        <p:txBody>
          <a:bodyPr vert="horz" wrap="square" lIns="121682" tIns="60841" rIns="121682" bIns="60841" numCol="1" anchor="t" anchorCtr="0" compatLnSpc="1">
            <a:prstTxWarp prst="textNoShape">
              <a:avLst/>
            </a:prstTxWarp>
          </a:bodyPr>
          <a:lstStyle/>
          <a:p>
            <a:pPr marL="0" marR="0" lvl="0" indent="0" algn="l" defTabSz="1217615" rtl="0"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dirty="0">
              <a:ln>
                <a:noFill/>
              </a:ln>
              <a:solidFill>
                <a:srgbClr val="262626"/>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8" name="Freeform 15"/>
          <p:cNvSpPr>
            <a:spLocks/>
          </p:cNvSpPr>
          <p:nvPr/>
        </p:nvSpPr>
        <p:spPr bwMode="auto">
          <a:xfrm>
            <a:off x="6136031" y="2935087"/>
            <a:ext cx="161583" cy="205914"/>
          </a:xfrm>
          <a:custGeom>
            <a:avLst/>
            <a:gdLst/>
            <a:ahLst/>
            <a:cxnLst>
              <a:cxn ang="0">
                <a:pos x="15" y="1"/>
              </a:cxn>
              <a:cxn ang="0">
                <a:pos x="0" y="0"/>
              </a:cxn>
              <a:cxn ang="0">
                <a:pos x="13" y="19"/>
              </a:cxn>
              <a:cxn ang="0">
                <a:pos x="13" y="33"/>
              </a:cxn>
              <a:cxn ang="0">
                <a:pos x="24" y="35"/>
              </a:cxn>
              <a:cxn ang="0">
                <a:pos x="25" y="16"/>
              </a:cxn>
              <a:cxn ang="0">
                <a:pos x="15" y="1"/>
              </a:cxn>
            </a:cxnLst>
            <a:rect l="0" t="0" r="r" b="b"/>
            <a:pathLst>
              <a:path w="28" h="35">
                <a:moveTo>
                  <a:pt x="15" y="1"/>
                </a:moveTo>
                <a:cubicBezTo>
                  <a:pt x="0" y="0"/>
                  <a:pt x="0" y="0"/>
                  <a:pt x="0" y="0"/>
                </a:cubicBezTo>
                <a:cubicBezTo>
                  <a:pt x="0" y="0"/>
                  <a:pt x="13" y="9"/>
                  <a:pt x="13" y="19"/>
                </a:cubicBezTo>
                <a:cubicBezTo>
                  <a:pt x="13" y="28"/>
                  <a:pt x="13" y="33"/>
                  <a:pt x="13" y="33"/>
                </a:cubicBezTo>
                <a:cubicBezTo>
                  <a:pt x="24" y="35"/>
                  <a:pt x="24" y="35"/>
                  <a:pt x="24" y="35"/>
                </a:cubicBezTo>
                <a:cubicBezTo>
                  <a:pt x="24" y="35"/>
                  <a:pt x="28" y="26"/>
                  <a:pt x="25" y="16"/>
                </a:cubicBezTo>
                <a:cubicBezTo>
                  <a:pt x="21" y="7"/>
                  <a:pt x="18" y="4"/>
                  <a:pt x="15" y="1"/>
                </a:cubicBezTo>
                <a:close/>
              </a:path>
            </a:pathLst>
          </a:custGeom>
          <a:solidFill>
            <a:srgbClr val="FFFFFF"/>
          </a:solidFill>
          <a:ln w="9525">
            <a:noFill/>
            <a:round/>
            <a:headEnd/>
            <a:tailEnd/>
          </a:ln>
        </p:spPr>
        <p:txBody>
          <a:bodyPr vert="horz" wrap="square" lIns="121682" tIns="60841" rIns="121682" bIns="60841" numCol="1" anchor="t" anchorCtr="0" compatLnSpc="1">
            <a:prstTxWarp prst="textNoShape">
              <a:avLst/>
            </a:prstTxWarp>
          </a:bodyPr>
          <a:lstStyle/>
          <a:p>
            <a:pPr marL="0" marR="0" lvl="0" indent="0" algn="l" defTabSz="1217615" rtl="0"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dirty="0">
              <a:ln>
                <a:noFill/>
              </a:ln>
              <a:solidFill>
                <a:srgbClr val="262626"/>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9" name="Freeform 16"/>
          <p:cNvSpPr>
            <a:spLocks/>
          </p:cNvSpPr>
          <p:nvPr/>
        </p:nvSpPr>
        <p:spPr bwMode="auto">
          <a:xfrm>
            <a:off x="6228364" y="3432392"/>
            <a:ext cx="61555" cy="178719"/>
          </a:xfrm>
          <a:custGeom>
            <a:avLst/>
            <a:gdLst/>
            <a:ahLst/>
            <a:cxnLst>
              <a:cxn ang="0">
                <a:pos x="3" y="0"/>
              </a:cxn>
              <a:cxn ang="0">
                <a:pos x="0" y="23"/>
              </a:cxn>
              <a:cxn ang="0">
                <a:pos x="0" y="31"/>
              </a:cxn>
              <a:cxn ang="0">
                <a:pos x="11" y="29"/>
              </a:cxn>
              <a:cxn ang="0">
                <a:pos x="3" y="0"/>
              </a:cxn>
            </a:cxnLst>
            <a:rect l="0" t="0" r="r" b="b"/>
            <a:pathLst>
              <a:path w="11" h="31">
                <a:moveTo>
                  <a:pt x="3" y="0"/>
                </a:moveTo>
                <a:cubicBezTo>
                  <a:pt x="3" y="0"/>
                  <a:pt x="1" y="18"/>
                  <a:pt x="0" y="23"/>
                </a:cubicBezTo>
                <a:cubicBezTo>
                  <a:pt x="0" y="29"/>
                  <a:pt x="0" y="31"/>
                  <a:pt x="0" y="31"/>
                </a:cubicBezTo>
                <a:cubicBezTo>
                  <a:pt x="11" y="29"/>
                  <a:pt x="11" y="29"/>
                  <a:pt x="11" y="29"/>
                </a:cubicBezTo>
                <a:cubicBezTo>
                  <a:pt x="11" y="29"/>
                  <a:pt x="8" y="15"/>
                  <a:pt x="3" y="0"/>
                </a:cubicBezTo>
                <a:close/>
              </a:path>
            </a:pathLst>
          </a:custGeom>
          <a:solidFill>
            <a:srgbClr val="FFFFFF"/>
          </a:solidFill>
          <a:ln w="9525">
            <a:noFill/>
            <a:round/>
            <a:headEnd/>
            <a:tailEnd/>
          </a:ln>
        </p:spPr>
        <p:txBody>
          <a:bodyPr vert="horz" wrap="square" lIns="121682" tIns="60841" rIns="121682" bIns="60841" numCol="1" anchor="t" anchorCtr="0" compatLnSpc="1">
            <a:prstTxWarp prst="textNoShape">
              <a:avLst/>
            </a:prstTxWarp>
          </a:bodyPr>
          <a:lstStyle/>
          <a:p>
            <a:pPr marL="0" marR="0" lvl="0" indent="0" algn="l" defTabSz="1217615" rtl="0"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dirty="0">
              <a:ln>
                <a:noFill/>
              </a:ln>
              <a:solidFill>
                <a:srgbClr val="262626"/>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nvGrpSpPr>
          <p:cNvPr id="10" name="组合 9"/>
          <p:cNvGrpSpPr/>
          <p:nvPr/>
        </p:nvGrpSpPr>
        <p:grpSpPr>
          <a:xfrm>
            <a:off x="1816560" y="908133"/>
            <a:ext cx="2536212" cy="1649190"/>
            <a:chOff x="1650937" y="1415180"/>
            <a:chExt cx="2536212" cy="1649190"/>
          </a:xfrm>
        </p:grpSpPr>
        <p:cxnSp>
          <p:nvCxnSpPr>
            <p:cNvPr id="11" name="Straight Connector 22"/>
            <p:cNvCxnSpPr/>
            <p:nvPr/>
          </p:nvCxnSpPr>
          <p:spPr>
            <a:xfrm flipH="1">
              <a:off x="4187149" y="1512134"/>
              <a:ext cx="0" cy="1552236"/>
            </a:xfrm>
            <a:prstGeom prst="line">
              <a:avLst/>
            </a:prstGeom>
            <a:noFill/>
            <a:ln w="12700" cap="flat" cmpd="sng" algn="ctr">
              <a:solidFill>
                <a:srgbClr val="ADBACA"/>
              </a:solidFill>
              <a:prstDash val="solid"/>
            </a:ln>
            <a:effectLst/>
          </p:spPr>
        </p:cxnSp>
        <p:cxnSp>
          <p:nvCxnSpPr>
            <p:cNvPr id="14" name="Straight Connector 23"/>
            <p:cNvCxnSpPr/>
            <p:nvPr/>
          </p:nvCxnSpPr>
          <p:spPr>
            <a:xfrm rot="16200000" flipH="1">
              <a:off x="3822578" y="1532901"/>
              <a:ext cx="0" cy="729142"/>
            </a:xfrm>
            <a:prstGeom prst="line">
              <a:avLst/>
            </a:prstGeom>
            <a:noFill/>
            <a:ln w="12700" cap="flat" cmpd="sng" algn="ctr">
              <a:solidFill>
                <a:srgbClr val="ADBACA"/>
              </a:solidFill>
              <a:prstDash val="solid"/>
            </a:ln>
            <a:effectLst/>
          </p:spPr>
        </p:cxnSp>
        <p:sp>
          <p:nvSpPr>
            <p:cNvPr id="15" name="TextBox 21"/>
            <p:cNvSpPr txBox="1"/>
            <p:nvPr/>
          </p:nvSpPr>
          <p:spPr>
            <a:xfrm flipH="1">
              <a:off x="3499671" y="1415180"/>
              <a:ext cx="585418" cy="430887"/>
            </a:xfrm>
            <a:prstGeom prst="rect">
              <a:avLst/>
            </a:prstGeom>
            <a:noFill/>
          </p:spPr>
          <p:txBody>
            <a:bodyPr wrap="square" lIns="0" tIns="0" rIns="0" bIns="0" rtlCol="0" anchor="t" anchorCtr="0">
              <a:spAutoFit/>
            </a:bodyPr>
            <a:lstStyle>
              <a:defPPr>
                <a:defRPr lang="zh-CN"/>
              </a:defPPr>
              <a:lvl1pPr algn="ctr" defTabSz="1216817">
                <a:spcBef>
                  <a:spcPct val="20000"/>
                </a:spcBef>
                <a:defRPr sz="2800" b="1">
                  <a:solidFill>
                    <a:srgbClr val="FDB817"/>
                  </a:solidFill>
                  <a:latin typeface="Arial" panose="020B0604020202020204" pitchFamily="34" charset="0"/>
                  <a:ea typeface="微软雅黑" panose="020B0503020204020204" pitchFamily="34" charset="-122"/>
                </a:defRPr>
              </a:lvl1pPr>
            </a:lstStyle>
            <a:p>
              <a:pPr marL="0" marR="0" lvl="0" indent="0" algn="ctr" defTabSz="1216817" rtl="0" eaLnBrk="1" fontAlgn="auto" latinLnBrk="0" hangingPunct="1">
                <a:lnSpc>
                  <a:spcPct val="100000"/>
                </a:lnSpc>
                <a:spcBef>
                  <a:spcPct val="20000"/>
                </a:spcBef>
                <a:spcAft>
                  <a:spcPts val="0"/>
                </a:spcAft>
                <a:buClrTx/>
                <a:buSzTx/>
                <a:buFontTx/>
                <a:buNone/>
                <a:tabLst/>
                <a:defRPr/>
              </a:pPr>
              <a:r>
                <a:rPr kumimoji="0" lang="en-US" sz="2800" b="1"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01</a:t>
              </a:r>
            </a:p>
          </p:txBody>
        </p:sp>
        <p:sp>
          <p:nvSpPr>
            <p:cNvPr id="16" name="TextBox 13"/>
            <p:cNvSpPr txBox="1"/>
            <p:nvPr/>
          </p:nvSpPr>
          <p:spPr>
            <a:xfrm>
              <a:off x="1650937" y="2179209"/>
              <a:ext cx="2338080" cy="246221"/>
            </a:xfrm>
            <a:prstGeom prst="rect">
              <a:avLst/>
            </a:prstGeom>
            <a:noFill/>
          </p:spPr>
          <p:txBody>
            <a:bodyPr wrap="square" lIns="0" tIns="0" rIns="0" bIns="0" rtlCol="0" anchor="t" anchorCtr="0">
              <a:spAutoFit/>
            </a:bodyPr>
            <a:lstStyle/>
            <a:p>
              <a:pPr marL="0" marR="0" lvl="0" indent="0" algn="r" defTabSz="1216817" rtl="0" eaLnBrk="1" fontAlgn="auto" latinLnBrk="0" hangingPunct="1">
                <a:lnSpc>
                  <a:spcPct val="100000"/>
                </a:lnSpc>
                <a:spcBef>
                  <a:spcPct val="20000"/>
                </a:spcBef>
                <a:spcAft>
                  <a:spcPts val="0"/>
                </a:spcAft>
                <a:buClrTx/>
                <a:buSzTx/>
                <a:buFontTx/>
                <a:buNone/>
                <a:tabLst/>
                <a:defRPr/>
              </a:pPr>
              <a:r>
                <a:rPr kumimoji="0" lang="zh-CN" altLang="en-US" sz="1600" b="1"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刘袁晨昕</a:t>
              </a:r>
              <a:endParaRPr kumimoji="0" lang="en-US" sz="1600" b="1"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7" name="TextBox 13"/>
            <p:cNvSpPr txBox="1"/>
            <p:nvPr/>
          </p:nvSpPr>
          <p:spPr>
            <a:xfrm>
              <a:off x="1655018" y="2465114"/>
              <a:ext cx="2333999" cy="184666"/>
            </a:xfrm>
            <a:prstGeom prst="rect">
              <a:avLst/>
            </a:prstGeom>
            <a:noFill/>
          </p:spPr>
          <p:txBody>
            <a:bodyPr wrap="square" lIns="0" tIns="0" rIns="0" bIns="0" rtlCol="0" anchor="t" anchorCtr="0">
              <a:spAutoFit/>
            </a:bodyPr>
            <a:lstStyle/>
            <a:p>
              <a:pPr marL="0" marR="0" lvl="0" indent="0" algn="r" defTabSz="1216817" rtl="0" eaLnBrk="1" fontAlgn="auto" latinLnBrk="0" hangingPunct="1">
                <a:lnSpc>
                  <a:spcPct val="100000"/>
                </a:lnSpc>
                <a:spcBef>
                  <a:spcPct val="20000"/>
                </a:spcBef>
                <a:spcAft>
                  <a:spcPts val="0"/>
                </a:spcAft>
                <a:buClrTx/>
                <a:buSzTx/>
                <a:buFontTx/>
                <a:buNone/>
                <a:tabLst/>
                <a:defRPr/>
              </a:pPr>
              <a:r>
                <a:rPr kumimoji="0" lang="zh-CN" altLang="en-US" sz="1200" b="0"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组长兼前端工程师</a:t>
              </a:r>
              <a:endParaRPr kumimoji="0" lang="en-US" altLang="zh-CN" sz="1200" b="0"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18" name="组合 17"/>
          <p:cNvGrpSpPr/>
          <p:nvPr/>
        </p:nvGrpSpPr>
        <p:grpSpPr>
          <a:xfrm>
            <a:off x="1816560" y="4089143"/>
            <a:ext cx="2536212" cy="1649190"/>
            <a:chOff x="1650937" y="4606081"/>
            <a:chExt cx="2536212" cy="1649190"/>
          </a:xfrm>
        </p:grpSpPr>
        <p:cxnSp>
          <p:nvCxnSpPr>
            <p:cNvPr id="19" name="Straight Connector 38"/>
            <p:cNvCxnSpPr/>
            <p:nvPr/>
          </p:nvCxnSpPr>
          <p:spPr>
            <a:xfrm flipH="1">
              <a:off x="4187149" y="4703035"/>
              <a:ext cx="0" cy="1552236"/>
            </a:xfrm>
            <a:prstGeom prst="line">
              <a:avLst/>
            </a:prstGeom>
            <a:noFill/>
            <a:ln w="12700" cap="flat" cmpd="sng" algn="ctr">
              <a:solidFill>
                <a:srgbClr val="ADBACA"/>
              </a:solidFill>
              <a:prstDash val="solid"/>
            </a:ln>
            <a:effectLst/>
          </p:spPr>
        </p:cxnSp>
        <p:cxnSp>
          <p:nvCxnSpPr>
            <p:cNvPr id="20" name="Straight Connector 39"/>
            <p:cNvCxnSpPr/>
            <p:nvPr/>
          </p:nvCxnSpPr>
          <p:spPr>
            <a:xfrm rot="16200000" flipH="1">
              <a:off x="3822578" y="4723802"/>
              <a:ext cx="0" cy="729142"/>
            </a:xfrm>
            <a:prstGeom prst="line">
              <a:avLst/>
            </a:prstGeom>
            <a:noFill/>
            <a:ln w="12700" cap="flat" cmpd="sng" algn="ctr">
              <a:solidFill>
                <a:srgbClr val="ADBACA"/>
              </a:solidFill>
              <a:prstDash val="solid"/>
            </a:ln>
            <a:effectLst/>
          </p:spPr>
        </p:cxnSp>
        <p:sp>
          <p:nvSpPr>
            <p:cNvPr id="21" name="TextBox 37"/>
            <p:cNvSpPr txBox="1"/>
            <p:nvPr/>
          </p:nvSpPr>
          <p:spPr>
            <a:xfrm flipH="1">
              <a:off x="3526922" y="4606081"/>
              <a:ext cx="530915" cy="430887"/>
            </a:xfrm>
            <a:prstGeom prst="rect">
              <a:avLst/>
            </a:prstGeom>
            <a:noFill/>
          </p:spPr>
          <p:txBody>
            <a:bodyPr wrap="square" lIns="0" tIns="0" rIns="0" bIns="0" rtlCol="0" anchor="t" anchorCtr="0">
              <a:spAutoFit/>
            </a:bodyPr>
            <a:lstStyle>
              <a:defPPr>
                <a:defRPr lang="zh-CN"/>
              </a:defPPr>
              <a:lvl1pPr algn="ctr" defTabSz="1216817">
                <a:spcBef>
                  <a:spcPct val="20000"/>
                </a:spcBef>
                <a:defRPr sz="2800" b="1">
                  <a:solidFill>
                    <a:srgbClr val="FDB817"/>
                  </a:solidFill>
                  <a:latin typeface="Arial" panose="020B0604020202020204" pitchFamily="34" charset="0"/>
                  <a:ea typeface="微软雅黑" panose="020B0503020204020204" pitchFamily="34" charset="-122"/>
                </a:defRPr>
              </a:lvl1pPr>
            </a:lstStyle>
            <a:p>
              <a:pPr marL="0" marR="0" lvl="0" indent="0" algn="ctr" defTabSz="1216817" rtl="0" eaLnBrk="1" fontAlgn="auto" latinLnBrk="0" hangingPunct="1">
                <a:lnSpc>
                  <a:spcPct val="100000"/>
                </a:lnSpc>
                <a:spcBef>
                  <a:spcPct val="20000"/>
                </a:spcBef>
                <a:spcAft>
                  <a:spcPts val="0"/>
                </a:spcAft>
                <a:buClrTx/>
                <a:buSzTx/>
                <a:buFontTx/>
                <a:buNone/>
                <a:tabLst/>
                <a:defRPr/>
              </a:pPr>
              <a:r>
                <a:rPr kumimoji="0" lang="en-US" sz="2800" b="1"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05</a:t>
              </a:r>
            </a:p>
          </p:txBody>
        </p:sp>
        <p:sp>
          <p:nvSpPr>
            <p:cNvPr id="22" name="TextBox 13"/>
            <p:cNvSpPr txBox="1"/>
            <p:nvPr/>
          </p:nvSpPr>
          <p:spPr>
            <a:xfrm>
              <a:off x="1650937" y="5284759"/>
              <a:ext cx="2338080" cy="246221"/>
            </a:xfrm>
            <a:prstGeom prst="rect">
              <a:avLst/>
            </a:prstGeom>
            <a:noFill/>
          </p:spPr>
          <p:txBody>
            <a:bodyPr wrap="square" lIns="0" tIns="0" rIns="0" bIns="0" rtlCol="0" anchor="t" anchorCtr="0">
              <a:spAutoFit/>
            </a:bodyPr>
            <a:lstStyle/>
            <a:p>
              <a:pPr marL="0" marR="0" lvl="0" indent="0" algn="r" defTabSz="1216817" rtl="0" eaLnBrk="1" fontAlgn="auto" latinLnBrk="0" hangingPunct="1">
                <a:lnSpc>
                  <a:spcPct val="100000"/>
                </a:lnSpc>
                <a:spcBef>
                  <a:spcPct val="20000"/>
                </a:spcBef>
                <a:spcAft>
                  <a:spcPts val="0"/>
                </a:spcAft>
                <a:buClrTx/>
                <a:buSzTx/>
                <a:buFontTx/>
                <a:buNone/>
                <a:tabLst/>
                <a:defRPr/>
              </a:pPr>
              <a:r>
                <a:rPr kumimoji="0" lang="zh-CN" altLang="en-US" sz="1600" b="1"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李长均</a:t>
              </a:r>
              <a:endParaRPr kumimoji="0" lang="en-US" sz="1600" b="1"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3" name="TextBox 13"/>
            <p:cNvSpPr txBox="1"/>
            <p:nvPr/>
          </p:nvSpPr>
          <p:spPr>
            <a:xfrm>
              <a:off x="1655018" y="5570664"/>
              <a:ext cx="2333999" cy="406265"/>
            </a:xfrm>
            <a:prstGeom prst="rect">
              <a:avLst/>
            </a:prstGeom>
            <a:noFill/>
          </p:spPr>
          <p:txBody>
            <a:bodyPr wrap="square" lIns="0" tIns="0" rIns="0" bIns="0" rtlCol="0" anchor="t" anchorCtr="0">
              <a:spAutoFit/>
            </a:bodyPr>
            <a:lstStyle/>
            <a:p>
              <a:pPr marL="0" marR="0" lvl="0" indent="0" algn="r" defTabSz="1216817" rtl="0" eaLnBrk="1" fontAlgn="auto" latinLnBrk="0" hangingPunct="1">
                <a:lnSpc>
                  <a:spcPct val="100000"/>
                </a:lnSpc>
                <a:spcBef>
                  <a:spcPct val="20000"/>
                </a:spcBef>
                <a:spcAft>
                  <a:spcPts val="0"/>
                </a:spcAft>
                <a:buClrTx/>
                <a:buSzTx/>
                <a:buFontTx/>
                <a:buNone/>
                <a:tabLst/>
                <a:defRPr/>
              </a:pPr>
              <a:r>
                <a:rPr kumimoji="0" lang="zh-CN" altLang="en-US" sz="1200" b="0"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前端工程师</a:t>
              </a:r>
            </a:p>
            <a:p>
              <a:pPr marL="0" marR="0" lvl="0" indent="0" algn="r" defTabSz="1216817" rtl="0" eaLnBrk="1" fontAlgn="auto" latinLnBrk="0" hangingPunct="1">
                <a:lnSpc>
                  <a:spcPct val="100000"/>
                </a:lnSpc>
                <a:spcBef>
                  <a:spcPct val="20000"/>
                </a:spcBef>
                <a:spcAft>
                  <a:spcPts val="0"/>
                </a:spcAft>
                <a:buClrTx/>
                <a:buSzTx/>
                <a:buFontTx/>
                <a:buNone/>
                <a:tabLst/>
                <a:defRPr/>
              </a:pPr>
              <a:r>
                <a:rPr kumimoji="0" lang="en-US" altLang="zh-CN" sz="1200" b="0"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UI</a:t>
              </a:r>
              <a:r>
                <a:rPr kumimoji="0" lang="zh-CN" altLang="en-US" sz="1200" b="0"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设计</a:t>
              </a:r>
              <a:r>
                <a:rPr kumimoji="0" lang="en-US" altLang="zh-CN" sz="1200" b="0"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a:t>
              </a:r>
              <a:r>
                <a:rPr kumimoji="0" lang="zh-CN" altLang="en-US" sz="1200" b="0"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原型</a:t>
              </a:r>
            </a:p>
          </p:txBody>
        </p:sp>
      </p:grpSp>
      <p:grpSp>
        <p:nvGrpSpPr>
          <p:cNvPr id="24" name="组合 23"/>
          <p:cNvGrpSpPr/>
          <p:nvPr/>
        </p:nvGrpSpPr>
        <p:grpSpPr>
          <a:xfrm>
            <a:off x="7886957" y="797475"/>
            <a:ext cx="2421216" cy="1649190"/>
            <a:chOff x="7912123" y="1415180"/>
            <a:chExt cx="2421216" cy="1649190"/>
          </a:xfrm>
        </p:grpSpPr>
        <p:cxnSp>
          <p:nvCxnSpPr>
            <p:cNvPr id="25" name="Straight Connector 14"/>
            <p:cNvCxnSpPr/>
            <p:nvPr/>
          </p:nvCxnSpPr>
          <p:spPr>
            <a:xfrm>
              <a:off x="7912123" y="1512134"/>
              <a:ext cx="0" cy="1552236"/>
            </a:xfrm>
            <a:prstGeom prst="line">
              <a:avLst/>
            </a:prstGeom>
            <a:noFill/>
            <a:ln w="12700" cap="flat" cmpd="sng" algn="ctr">
              <a:solidFill>
                <a:srgbClr val="ADBACA"/>
              </a:solidFill>
              <a:prstDash val="solid"/>
            </a:ln>
            <a:effectLst/>
          </p:spPr>
        </p:cxnSp>
        <p:cxnSp>
          <p:nvCxnSpPr>
            <p:cNvPr id="26" name="Straight Connector 15"/>
            <p:cNvCxnSpPr/>
            <p:nvPr/>
          </p:nvCxnSpPr>
          <p:spPr>
            <a:xfrm rot="5400000">
              <a:off x="8276694" y="1532901"/>
              <a:ext cx="0" cy="729142"/>
            </a:xfrm>
            <a:prstGeom prst="line">
              <a:avLst/>
            </a:prstGeom>
            <a:noFill/>
            <a:ln w="12700" cap="flat" cmpd="sng" algn="ctr">
              <a:solidFill>
                <a:srgbClr val="ADBACA"/>
              </a:solidFill>
              <a:prstDash val="solid"/>
            </a:ln>
            <a:effectLst/>
          </p:spPr>
        </p:cxnSp>
        <p:sp>
          <p:nvSpPr>
            <p:cNvPr id="27" name="TextBox 13"/>
            <p:cNvSpPr txBox="1"/>
            <p:nvPr/>
          </p:nvSpPr>
          <p:spPr>
            <a:xfrm>
              <a:off x="7981038" y="1415180"/>
              <a:ext cx="530915" cy="430887"/>
            </a:xfrm>
            <a:prstGeom prst="rect">
              <a:avLst/>
            </a:prstGeom>
            <a:noFill/>
          </p:spPr>
          <p:txBody>
            <a:bodyPr wrap="square" lIns="0" tIns="0" rIns="0" bIns="0" rtlCol="0" anchor="t" anchorCtr="0">
              <a:spAutoFit/>
            </a:bodyPr>
            <a:lstStyle>
              <a:defPPr>
                <a:defRPr lang="zh-CN"/>
              </a:defPPr>
              <a:lvl1pPr algn="ctr" defTabSz="1216817">
                <a:spcBef>
                  <a:spcPct val="20000"/>
                </a:spcBef>
                <a:defRPr sz="2800" b="1">
                  <a:solidFill>
                    <a:srgbClr val="FDB817"/>
                  </a:solidFill>
                  <a:latin typeface="Arial" panose="020B0604020202020204" pitchFamily="34" charset="0"/>
                  <a:ea typeface="微软雅黑" panose="020B0503020204020204" pitchFamily="34" charset="-122"/>
                </a:defRPr>
              </a:lvl1pPr>
            </a:lstStyle>
            <a:p>
              <a:pPr marL="0" marR="0" lvl="0" indent="0" algn="ctr" defTabSz="1216817" rtl="0" eaLnBrk="1" fontAlgn="auto" latinLnBrk="0" hangingPunct="1">
                <a:lnSpc>
                  <a:spcPct val="100000"/>
                </a:lnSpc>
                <a:spcBef>
                  <a:spcPct val="20000"/>
                </a:spcBef>
                <a:spcAft>
                  <a:spcPts val="0"/>
                </a:spcAft>
                <a:buClrTx/>
                <a:buSzTx/>
                <a:buFontTx/>
                <a:buNone/>
                <a:tabLst/>
                <a:defRPr/>
              </a:pPr>
              <a:r>
                <a:rPr kumimoji="0" lang="en-US" sz="2800" b="1"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02</a:t>
              </a:r>
            </a:p>
          </p:txBody>
        </p:sp>
        <p:sp>
          <p:nvSpPr>
            <p:cNvPr id="28" name="TextBox 13"/>
            <p:cNvSpPr txBox="1"/>
            <p:nvPr/>
          </p:nvSpPr>
          <p:spPr>
            <a:xfrm>
              <a:off x="7995259" y="2218893"/>
              <a:ext cx="2338080" cy="246221"/>
            </a:xfrm>
            <a:prstGeom prst="rect">
              <a:avLst/>
            </a:prstGeom>
            <a:noFill/>
          </p:spPr>
          <p:txBody>
            <a:bodyPr wrap="square" lIns="0" tIns="0" rIns="0" bIns="0" rtlCol="0" anchor="t" anchorCtr="0">
              <a:spAutoFit/>
            </a:bodyPr>
            <a:lstStyle/>
            <a:p>
              <a:pPr marL="0" marR="0" lvl="0" indent="0" algn="l" defTabSz="1216817" rtl="0" eaLnBrk="1" fontAlgn="auto" latinLnBrk="0" hangingPunct="1">
                <a:lnSpc>
                  <a:spcPct val="100000"/>
                </a:lnSpc>
                <a:spcBef>
                  <a:spcPct val="20000"/>
                </a:spcBef>
                <a:spcAft>
                  <a:spcPts val="0"/>
                </a:spcAft>
                <a:buClrTx/>
                <a:buSzTx/>
                <a:buFontTx/>
                <a:buNone/>
                <a:tabLst/>
                <a:defRPr/>
              </a:pPr>
              <a:r>
                <a:rPr kumimoji="0" lang="zh-CN" altLang="en-US" sz="1600" b="1"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谭淇芳</a:t>
              </a:r>
              <a:endParaRPr kumimoji="0" lang="en-US" sz="1600" b="1"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9" name="TextBox 13"/>
            <p:cNvSpPr txBox="1"/>
            <p:nvPr/>
          </p:nvSpPr>
          <p:spPr>
            <a:xfrm>
              <a:off x="7999340" y="2504798"/>
              <a:ext cx="2333999" cy="406265"/>
            </a:xfrm>
            <a:prstGeom prst="rect">
              <a:avLst/>
            </a:prstGeom>
            <a:noFill/>
          </p:spPr>
          <p:txBody>
            <a:bodyPr wrap="square" lIns="0" tIns="0" rIns="0" bIns="0" rtlCol="0" anchor="t" anchorCtr="0">
              <a:spAutoFit/>
            </a:bodyPr>
            <a:lstStyle/>
            <a:p>
              <a:pPr marL="0" marR="0" lvl="0" indent="0" algn="l" defTabSz="1216817" rtl="0" eaLnBrk="1" fontAlgn="auto" latinLnBrk="0" hangingPunct="1">
                <a:lnSpc>
                  <a:spcPct val="100000"/>
                </a:lnSpc>
                <a:spcBef>
                  <a:spcPct val="20000"/>
                </a:spcBef>
                <a:spcAft>
                  <a:spcPts val="0"/>
                </a:spcAft>
                <a:buClrTx/>
                <a:buSzTx/>
                <a:buFontTx/>
                <a:buNone/>
                <a:tabLst/>
                <a:defRPr/>
              </a:pPr>
              <a:r>
                <a:rPr kumimoji="0" lang="zh-CN" altLang="en-US" sz="1200" b="0"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后端工程师</a:t>
              </a:r>
            </a:p>
            <a:p>
              <a:pPr marL="0" marR="0" lvl="0" indent="0" algn="l" defTabSz="1216817" rtl="0" eaLnBrk="1" fontAlgn="auto" latinLnBrk="0" hangingPunct="1">
                <a:lnSpc>
                  <a:spcPct val="100000"/>
                </a:lnSpc>
                <a:spcBef>
                  <a:spcPct val="20000"/>
                </a:spcBef>
                <a:spcAft>
                  <a:spcPts val="0"/>
                </a:spcAft>
                <a:buClrTx/>
                <a:buSzTx/>
                <a:buFontTx/>
                <a:buNone/>
                <a:tabLst/>
                <a:defRPr/>
              </a:pPr>
              <a:r>
                <a:rPr kumimoji="0" lang="zh-CN" altLang="en-US" sz="1200" b="0"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算法工程师</a:t>
              </a:r>
            </a:p>
          </p:txBody>
        </p:sp>
      </p:grpSp>
      <p:grpSp>
        <p:nvGrpSpPr>
          <p:cNvPr id="30" name="组合 29"/>
          <p:cNvGrpSpPr/>
          <p:nvPr/>
        </p:nvGrpSpPr>
        <p:grpSpPr>
          <a:xfrm>
            <a:off x="7886957" y="3873543"/>
            <a:ext cx="2421216" cy="1649190"/>
            <a:chOff x="7912123" y="4606081"/>
            <a:chExt cx="2421216" cy="1649190"/>
          </a:xfrm>
        </p:grpSpPr>
        <p:cxnSp>
          <p:nvCxnSpPr>
            <p:cNvPr id="31" name="Straight Connector 30"/>
            <p:cNvCxnSpPr/>
            <p:nvPr/>
          </p:nvCxnSpPr>
          <p:spPr>
            <a:xfrm>
              <a:off x="7912123" y="4703035"/>
              <a:ext cx="0" cy="1552236"/>
            </a:xfrm>
            <a:prstGeom prst="line">
              <a:avLst/>
            </a:prstGeom>
            <a:noFill/>
            <a:ln w="12700" cap="flat" cmpd="sng" algn="ctr">
              <a:solidFill>
                <a:srgbClr val="ADBACA"/>
              </a:solidFill>
              <a:prstDash val="solid"/>
            </a:ln>
            <a:effectLst/>
          </p:spPr>
        </p:cxnSp>
        <p:cxnSp>
          <p:nvCxnSpPr>
            <p:cNvPr id="32" name="Straight Connector 31"/>
            <p:cNvCxnSpPr/>
            <p:nvPr/>
          </p:nvCxnSpPr>
          <p:spPr>
            <a:xfrm rot="5400000">
              <a:off x="8276694" y="4723802"/>
              <a:ext cx="0" cy="729142"/>
            </a:xfrm>
            <a:prstGeom prst="line">
              <a:avLst/>
            </a:prstGeom>
            <a:noFill/>
            <a:ln w="12700" cap="flat" cmpd="sng" algn="ctr">
              <a:solidFill>
                <a:srgbClr val="ADBACA"/>
              </a:solidFill>
              <a:prstDash val="solid"/>
            </a:ln>
            <a:effectLst/>
          </p:spPr>
        </p:cxnSp>
        <p:sp>
          <p:nvSpPr>
            <p:cNvPr id="33" name="TextBox 29"/>
            <p:cNvSpPr txBox="1"/>
            <p:nvPr/>
          </p:nvSpPr>
          <p:spPr>
            <a:xfrm>
              <a:off x="7981038" y="4606081"/>
              <a:ext cx="530915" cy="430887"/>
            </a:xfrm>
            <a:prstGeom prst="rect">
              <a:avLst/>
            </a:prstGeom>
            <a:noFill/>
          </p:spPr>
          <p:txBody>
            <a:bodyPr wrap="square" lIns="0" tIns="0" rIns="0" bIns="0" rtlCol="0" anchor="t" anchorCtr="0">
              <a:spAutoFit/>
            </a:bodyPr>
            <a:lstStyle>
              <a:defPPr>
                <a:defRPr lang="zh-CN"/>
              </a:defPPr>
              <a:lvl1pPr algn="ctr" defTabSz="1216817">
                <a:spcBef>
                  <a:spcPct val="20000"/>
                </a:spcBef>
                <a:defRPr sz="2800" b="1">
                  <a:solidFill>
                    <a:srgbClr val="FDB817"/>
                  </a:solidFill>
                  <a:latin typeface="Arial" panose="020B0604020202020204" pitchFamily="34" charset="0"/>
                  <a:ea typeface="微软雅黑" panose="020B0503020204020204" pitchFamily="34" charset="-122"/>
                </a:defRPr>
              </a:lvl1pPr>
            </a:lstStyle>
            <a:p>
              <a:pPr marL="0" marR="0" lvl="0" indent="0" algn="ctr" defTabSz="1216817" rtl="0" eaLnBrk="1" fontAlgn="auto" latinLnBrk="0" hangingPunct="1">
                <a:lnSpc>
                  <a:spcPct val="100000"/>
                </a:lnSpc>
                <a:spcBef>
                  <a:spcPct val="20000"/>
                </a:spcBef>
                <a:spcAft>
                  <a:spcPts val="0"/>
                </a:spcAft>
                <a:buClrTx/>
                <a:buSzTx/>
                <a:buFontTx/>
                <a:buNone/>
                <a:tabLst/>
                <a:defRPr/>
              </a:pPr>
              <a:r>
                <a:rPr kumimoji="0" lang="en-US" sz="2800" b="1"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06</a:t>
              </a:r>
            </a:p>
          </p:txBody>
        </p:sp>
        <p:sp>
          <p:nvSpPr>
            <p:cNvPr id="34" name="TextBox 13"/>
            <p:cNvSpPr txBox="1"/>
            <p:nvPr/>
          </p:nvSpPr>
          <p:spPr>
            <a:xfrm>
              <a:off x="7995259" y="5275681"/>
              <a:ext cx="2338080" cy="246221"/>
            </a:xfrm>
            <a:prstGeom prst="rect">
              <a:avLst/>
            </a:prstGeom>
            <a:noFill/>
          </p:spPr>
          <p:txBody>
            <a:bodyPr wrap="square" lIns="0" tIns="0" rIns="0" bIns="0" rtlCol="0" anchor="t" anchorCtr="0">
              <a:spAutoFit/>
            </a:bodyPr>
            <a:lstStyle/>
            <a:p>
              <a:pPr marL="0" marR="0" lvl="0" indent="0" algn="l" defTabSz="1216817" rtl="0" eaLnBrk="1" fontAlgn="auto" latinLnBrk="0" hangingPunct="1">
                <a:lnSpc>
                  <a:spcPct val="100000"/>
                </a:lnSpc>
                <a:spcBef>
                  <a:spcPct val="20000"/>
                </a:spcBef>
                <a:spcAft>
                  <a:spcPts val="0"/>
                </a:spcAft>
                <a:buClrTx/>
                <a:buSzTx/>
                <a:buFontTx/>
                <a:buNone/>
                <a:tabLst/>
                <a:defRPr/>
              </a:pPr>
              <a:r>
                <a:rPr kumimoji="0" lang="zh-CN" altLang="en-US" sz="1600" b="1"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向宇飞</a:t>
              </a:r>
              <a:endParaRPr kumimoji="0" lang="en-US" sz="1600" b="1"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5" name="TextBox 13"/>
            <p:cNvSpPr txBox="1"/>
            <p:nvPr/>
          </p:nvSpPr>
          <p:spPr>
            <a:xfrm>
              <a:off x="7999340" y="5561586"/>
              <a:ext cx="2333999" cy="406265"/>
            </a:xfrm>
            <a:prstGeom prst="rect">
              <a:avLst/>
            </a:prstGeom>
            <a:noFill/>
          </p:spPr>
          <p:txBody>
            <a:bodyPr wrap="square" lIns="0" tIns="0" rIns="0" bIns="0" rtlCol="0" anchor="t" anchorCtr="0">
              <a:spAutoFit/>
            </a:bodyPr>
            <a:lstStyle/>
            <a:p>
              <a:pPr marL="0" marR="0" lvl="0" indent="0" algn="l" defTabSz="1216817" rtl="0" eaLnBrk="1" fontAlgn="auto" latinLnBrk="0" hangingPunct="1">
                <a:lnSpc>
                  <a:spcPct val="100000"/>
                </a:lnSpc>
                <a:spcBef>
                  <a:spcPct val="20000"/>
                </a:spcBef>
                <a:spcAft>
                  <a:spcPts val="0"/>
                </a:spcAft>
                <a:buClrTx/>
                <a:buSzTx/>
                <a:buFontTx/>
                <a:buNone/>
                <a:tabLst/>
                <a:defRPr/>
              </a:pPr>
              <a:r>
                <a:rPr kumimoji="0" lang="zh-CN" altLang="en-US" sz="1200" b="0"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后端工程师</a:t>
              </a:r>
            </a:p>
            <a:p>
              <a:pPr marL="0" marR="0" lvl="0" indent="0" algn="l" defTabSz="1216817" rtl="0" eaLnBrk="1" fontAlgn="auto" latinLnBrk="0" hangingPunct="1">
                <a:lnSpc>
                  <a:spcPct val="100000"/>
                </a:lnSpc>
                <a:spcBef>
                  <a:spcPct val="20000"/>
                </a:spcBef>
                <a:spcAft>
                  <a:spcPts val="0"/>
                </a:spcAft>
                <a:buClrTx/>
                <a:buSzTx/>
                <a:buFontTx/>
                <a:buNone/>
                <a:tabLst/>
                <a:defRPr/>
              </a:pPr>
              <a:r>
                <a:rPr kumimoji="0" lang="zh-CN" altLang="en-US" sz="1200" b="0"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文档撰写</a:t>
              </a:r>
            </a:p>
          </p:txBody>
        </p:sp>
      </p:grpSp>
      <p:grpSp>
        <p:nvGrpSpPr>
          <p:cNvPr id="40" name="组合 39">
            <a:extLst>
              <a:ext uri="{FF2B5EF4-FFF2-40B4-BE49-F238E27FC236}">
                <a16:creationId xmlns:a16="http://schemas.microsoft.com/office/drawing/2014/main" id="{61071842-CC9C-A447-F76D-08B61CAF94EF}"/>
              </a:ext>
            </a:extLst>
          </p:cNvPr>
          <p:cNvGrpSpPr/>
          <p:nvPr/>
        </p:nvGrpSpPr>
        <p:grpSpPr>
          <a:xfrm>
            <a:off x="1816562" y="2462760"/>
            <a:ext cx="2536212" cy="1649190"/>
            <a:chOff x="1650937" y="4606081"/>
            <a:chExt cx="2536212" cy="1649190"/>
          </a:xfrm>
        </p:grpSpPr>
        <p:cxnSp>
          <p:nvCxnSpPr>
            <p:cNvPr id="41" name="Straight Connector 38">
              <a:extLst>
                <a:ext uri="{FF2B5EF4-FFF2-40B4-BE49-F238E27FC236}">
                  <a16:creationId xmlns:a16="http://schemas.microsoft.com/office/drawing/2014/main" id="{863085F3-34E3-8915-4EFF-34C432378752}"/>
                </a:ext>
              </a:extLst>
            </p:cNvPr>
            <p:cNvCxnSpPr/>
            <p:nvPr/>
          </p:nvCxnSpPr>
          <p:spPr>
            <a:xfrm flipH="1">
              <a:off x="4187149" y="4703035"/>
              <a:ext cx="0" cy="1552236"/>
            </a:xfrm>
            <a:prstGeom prst="line">
              <a:avLst/>
            </a:prstGeom>
            <a:noFill/>
            <a:ln w="12700" cap="flat" cmpd="sng" algn="ctr">
              <a:solidFill>
                <a:srgbClr val="ADBACA"/>
              </a:solidFill>
              <a:prstDash val="solid"/>
            </a:ln>
            <a:effectLst/>
          </p:spPr>
        </p:cxnSp>
        <p:cxnSp>
          <p:nvCxnSpPr>
            <p:cNvPr id="42" name="Straight Connector 39">
              <a:extLst>
                <a:ext uri="{FF2B5EF4-FFF2-40B4-BE49-F238E27FC236}">
                  <a16:creationId xmlns:a16="http://schemas.microsoft.com/office/drawing/2014/main" id="{ABCAD217-98E8-C75C-E722-9B9AC7E4B3A6}"/>
                </a:ext>
              </a:extLst>
            </p:cNvPr>
            <p:cNvCxnSpPr/>
            <p:nvPr/>
          </p:nvCxnSpPr>
          <p:spPr>
            <a:xfrm rot="16200000" flipH="1">
              <a:off x="3822578" y="4723802"/>
              <a:ext cx="0" cy="729142"/>
            </a:xfrm>
            <a:prstGeom prst="line">
              <a:avLst/>
            </a:prstGeom>
            <a:noFill/>
            <a:ln w="12700" cap="flat" cmpd="sng" algn="ctr">
              <a:solidFill>
                <a:srgbClr val="ADBACA"/>
              </a:solidFill>
              <a:prstDash val="solid"/>
            </a:ln>
            <a:effectLst/>
          </p:spPr>
        </p:cxnSp>
        <p:sp>
          <p:nvSpPr>
            <p:cNvPr id="43" name="TextBox 37">
              <a:extLst>
                <a:ext uri="{FF2B5EF4-FFF2-40B4-BE49-F238E27FC236}">
                  <a16:creationId xmlns:a16="http://schemas.microsoft.com/office/drawing/2014/main" id="{DD395C86-0FFA-4847-631D-78C904AE5F77}"/>
                </a:ext>
              </a:extLst>
            </p:cNvPr>
            <p:cNvSpPr txBox="1"/>
            <p:nvPr/>
          </p:nvSpPr>
          <p:spPr>
            <a:xfrm flipH="1">
              <a:off x="3526922" y="4606081"/>
              <a:ext cx="530915" cy="430887"/>
            </a:xfrm>
            <a:prstGeom prst="rect">
              <a:avLst/>
            </a:prstGeom>
            <a:noFill/>
          </p:spPr>
          <p:txBody>
            <a:bodyPr wrap="square" lIns="0" tIns="0" rIns="0" bIns="0" rtlCol="0" anchor="t" anchorCtr="0">
              <a:spAutoFit/>
            </a:bodyPr>
            <a:lstStyle>
              <a:defPPr>
                <a:defRPr lang="zh-CN"/>
              </a:defPPr>
              <a:lvl1pPr algn="ctr" defTabSz="1216817">
                <a:spcBef>
                  <a:spcPct val="20000"/>
                </a:spcBef>
                <a:defRPr sz="2800" b="1">
                  <a:solidFill>
                    <a:srgbClr val="FDB817"/>
                  </a:solidFill>
                  <a:latin typeface="Arial" panose="020B0604020202020204" pitchFamily="34" charset="0"/>
                  <a:ea typeface="微软雅黑" panose="020B0503020204020204" pitchFamily="34" charset="-122"/>
                </a:defRPr>
              </a:lvl1pPr>
            </a:lstStyle>
            <a:p>
              <a:pPr marL="0" marR="0" lvl="0" indent="0" algn="ctr" defTabSz="1216817" rtl="0" eaLnBrk="1" fontAlgn="auto" latinLnBrk="0" hangingPunct="1">
                <a:lnSpc>
                  <a:spcPct val="100000"/>
                </a:lnSpc>
                <a:spcBef>
                  <a:spcPct val="20000"/>
                </a:spcBef>
                <a:spcAft>
                  <a:spcPts val="0"/>
                </a:spcAft>
                <a:buClrTx/>
                <a:buSzTx/>
                <a:buFontTx/>
                <a:buNone/>
                <a:tabLst/>
                <a:defRPr/>
              </a:pPr>
              <a:r>
                <a:rPr kumimoji="0" lang="en-US" sz="2800" b="1"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03</a:t>
              </a:r>
            </a:p>
          </p:txBody>
        </p:sp>
        <p:sp>
          <p:nvSpPr>
            <p:cNvPr id="44" name="TextBox 13">
              <a:extLst>
                <a:ext uri="{FF2B5EF4-FFF2-40B4-BE49-F238E27FC236}">
                  <a16:creationId xmlns:a16="http://schemas.microsoft.com/office/drawing/2014/main" id="{4B912A4B-F2F1-4134-2C25-9B1724D32E50}"/>
                </a:ext>
              </a:extLst>
            </p:cNvPr>
            <p:cNvSpPr txBox="1"/>
            <p:nvPr/>
          </p:nvSpPr>
          <p:spPr>
            <a:xfrm>
              <a:off x="1650937" y="5284759"/>
              <a:ext cx="2338080" cy="246221"/>
            </a:xfrm>
            <a:prstGeom prst="rect">
              <a:avLst/>
            </a:prstGeom>
            <a:noFill/>
          </p:spPr>
          <p:txBody>
            <a:bodyPr wrap="square" lIns="0" tIns="0" rIns="0" bIns="0" rtlCol="0" anchor="t" anchorCtr="0">
              <a:spAutoFit/>
            </a:bodyPr>
            <a:lstStyle/>
            <a:p>
              <a:pPr marL="0" marR="0" lvl="0" indent="0" algn="r" defTabSz="1216817" rtl="0" eaLnBrk="1" fontAlgn="auto" latinLnBrk="0" hangingPunct="1">
                <a:lnSpc>
                  <a:spcPct val="100000"/>
                </a:lnSpc>
                <a:spcBef>
                  <a:spcPct val="20000"/>
                </a:spcBef>
                <a:spcAft>
                  <a:spcPts val="0"/>
                </a:spcAft>
                <a:buClrTx/>
                <a:buSzTx/>
                <a:buFontTx/>
                <a:buNone/>
                <a:tabLst/>
                <a:defRPr/>
              </a:pPr>
              <a:r>
                <a:rPr kumimoji="0" lang="zh-CN" altLang="en-US" sz="1600" b="1"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曾梓航</a:t>
              </a:r>
              <a:endParaRPr kumimoji="0" lang="en-US" sz="1600" b="1"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5" name="TextBox 13">
              <a:extLst>
                <a:ext uri="{FF2B5EF4-FFF2-40B4-BE49-F238E27FC236}">
                  <a16:creationId xmlns:a16="http://schemas.microsoft.com/office/drawing/2014/main" id="{4BFB24FE-20F1-0DA6-1263-474093ABB480}"/>
                </a:ext>
              </a:extLst>
            </p:cNvPr>
            <p:cNvSpPr txBox="1"/>
            <p:nvPr/>
          </p:nvSpPr>
          <p:spPr>
            <a:xfrm>
              <a:off x="1655018" y="5570664"/>
              <a:ext cx="2333999" cy="406265"/>
            </a:xfrm>
            <a:prstGeom prst="rect">
              <a:avLst/>
            </a:prstGeom>
            <a:noFill/>
          </p:spPr>
          <p:txBody>
            <a:bodyPr wrap="square" lIns="0" tIns="0" rIns="0" bIns="0" rtlCol="0" anchor="t" anchorCtr="0">
              <a:spAutoFit/>
            </a:bodyPr>
            <a:lstStyle/>
            <a:p>
              <a:pPr marL="0" marR="0" lvl="0" indent="0" algn="r" defTabSz="1216817" rtl="0" eaLnBrk="1" fontAlgn="auto" latinLnBrk="0" hangingPunct="1">
                <a:lnSpc>
                  <a:spcPct val="100000"/>
                </a:lnSpc>
                <a:spcBef>
                  <a:spcPct val="20000"/>
                </a:spcBef>
                <a:spcAft>
                  <a:spcPts val="0"/>
                </a:spcAft>
                <a:buClrTx/>
                <a:buSzTx/>
                <a:buFontTx/>
                <a:buNone/>
                <a:tabLst/>
                <a:defRPr/>
              </a:pPr>
              <a:r>
                <a:rPr kumimoji="0" lang="zh-CN" altLang="en-US" sz="1200" b="0"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前端工程师</a:t>
              </a:r>
            </a:p>
            <a:p>
              <a:pPr marL="0" marR="0" lvl="0" indent="0" algn="r" defTabSz="1216817" rtl="0" eaLnBrk="1" fontAlgn="auto" latinLnBrk="0" hangingPunct="1">
                <a:lnSpc>
                  <a:spcPct val="100000"/>
                </a:lnSpc>
                <a:spcBef>
                  <a:spcPct val="20000"/>
                </a:spcBef>
                <a:spcAft>
                  <a:spcPts val="0"/>
                </a:spcAft>
                <a:buClrTx/>
                <a:buSzTx/>
                <a:buFontTx/>
                <a:buNone/>
                <a:tabLst/>
                <a:defRPr/>
              </a:pPr>
              <a:r>
                <a:rPr kumimoji="0" lang="en-US" altLang="zh-CN" sz="1200" b="0"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UI</a:t>
              </a:r>
              <a:r>
                <a:rPr kumimoji="0" lang="zh-CN" altLang="en-US" sz="1200" b="0"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设计</a:t>
              </a:r>
              <a:r>
                <a:rPr kumimoji="0" lang="en-US" altLang="zh-CN" sz="1200" b="0"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a:t>
              </a:r>
              <a:r>
                <a:rPr kumimoji="0" lang="zh-CN" altLang="en-US" sz="1200" b="0"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原型</a:t>
              </a:r>
            </a:p>
          </p:txBody>
        </p:sp>
      </p:grpSp>
      <p:grpSp>
        <p:nvGrpSpPr>
          <p:cNvPr id="52" name="组合 51">
            <a:extLst>
              <a:ext uri="{FF2B5EF4-FFF2-40B4-BE49-F238E27FC236}">
                <a16:creationId xmlns:a16="http://schemas.microsoft.com/office/drawing/2014/main" id="{3A2A3678-66E5-DF37-1DF8-E562F8C194D7}"/>
              </a:ext>
            </a:extLst>
          </p:cNvPr>
          <p:cNvGrpSpPr/>
          <p:nvPr/>
        </p:nvGrpSpPr>
        <p:grpSpPr>
          <a:xfrm>
            <a:off x="7886957" y="2407518"/>
            <a:ext cx="2421216" cy="1649190"/>
            <a:chOff x="7912123" y="1415180"/>
            <a:chExt cx="2421216" cy="1649190"/>
          </a:xfrm>
        </p:grpSpPr>
        <p:cxnSp>
          <p:nvCxnSpPr>
            <p:cNvPr id="53" name="Straight Connector 14">
              <a:extLst>
                <a:ext uri="{FF2B5EF4-FFF2-40B4-BE49-F238E27FC236}">
                  <a16:creationId xmlns:a16="http://schemas.microsoft.com/office/drawing/2014/main" id="{D684B520-C7DB-BFE7-72DB-A82FA6655EE7}"/>
                </a:ext>
              </a:extLst>
            </p:cNvPr>
            <p:cNvCxnSpPr/>
            <p:nvPr/>
          </p:nvCxnSpPr>
          <p:spPr>
            <a:xfrm>
              <a:off x="7912123" y="1512134"/>
              <a:ext cx="0" cy="1552236"/>
            </a:xfrm>
            <a:prstGeom prst="line">
              <a:avLst/>
            </a:prstGeom>
            <a:noFill/>
            <a:ln w="12700" cap="flat" cmpd="sng" algn="ctr">
              <a:solidFill>
                <a:srgbClr val="ADBACA"/>
              </a:solidFill>
              <a:prstDash val="solid"/>
            </a:ln>
            <a:effectLst/>
          </p:spPr>
        </p:cxnSp>
        <p:cxnSp>
          <p:nvCxnSpPr>
            <p:cNvPr id="54" name="Straight Connector 15">
              <a:extLst>
                <a:ext uri="{FF2B5EF4-FFF2-40B4-BE49-F238E27FC236}">
                  <a16:creationId xmlns:a16="http://schemas.microsoft.com/office/drawing/2014/main" id="{8576ACB6-82CD-1474-C747-AC0F9516EE03}"/>
                </a:ext>
              </a:extLst>
            </p:cNvPr>
            <p:cNvCxnSpPr/>
            <p:nvPr/>
          </p:nvCxnSpPr>
          <p:spPr>
            <a:xfrm rot="5400000">
              <a:off x="8276694" y="1532901"/>
              <a:ext cx="0" cy="729142"/>
            </a:xfrm>
            <a:prstGeom prst="line">
              <a:avLst/>
            </a:prstGeom>
            <a:noFill/>
            <a:ln w="12700" cap="flat" cmpd="sng" algn="ctr">
              <a:solidFill>
                <a:srgbClr val="ADBACA"/>
              </a:solidFill>
              <a:prstDash val="solid"/>
            </a:ln>
            <a:effectLst/>
          </p:spPr>
        </p:cxnSp>
        <p:sp>
          <p:nvSpPr>
            <p:cNvPr id="55" name="TextBox 13">
              <a:extLst>
                <a:ext uri="{FF2B5EF4-FFF2-40B4-BE49-F238E27FC236}">
                  <a16:creationId xmlns:a16="http://schemas.microsoft.com/office/drawing/2014/main" id="{A6DA4947-392C-959B-8D90-E795D02D2116}"/>
                </a:ext>
              </a:extLst>
            </p:cNvPr>
            <p:cNvSpPr txBox="1"/>
            <p:nvPr/>
          </p:nvSpPr>
          <p:spPr>
            <a:xfrm>
              <a:off x="7981038" y="1415180"/>
              <a:ext cx="530915" cy="430887"/>
            </a:xfrm>
            <a:prstGeom prst="rect">
              <a:avLst/>
            </a:prstGeom>
            <a:noFill/>
          </p:spPr>
          <p:txBody>
            <a:bodyPr wrap="square" lIns="0" tIns="0" rIns="0" bIns="0" rtlCol="0" anchor="t" anchorCtr="0">
              <a:spAutoFit/>
            </a:bodyPr>
            <a:lstStyle>
              <a:defPPr>
                <a:defRPr lang="zh-CN"/>
              </a:defPPr>
              <a:lvl1pPr algn="ctr" defTabSz="1216817">
                <a:spcBef>
                  <a:spcPct val="20000"/>
                </a:spcBef>
                <a:defRPr sz="2800" b="1">
                  <a:solidFill>
                    <a:srgbClr val="FDB817"/>
                  </a:solidFill>
                  <a:latin typeface="Arial" panose="020B0604020202020204" pitchFamily="34" charset="0"/>
                  <a:ea typeface="微软雅黑" panose="020B0503020204020204" pitchFamily="34" charset="-122"/>
                </a:defRPr>
              </a:lvl1pPr>
            </a:lstStyle>
            <a:p>
              <a:pPr marL="0" marR="0" lvl="0" indent="0" algn="ctr" defTabSz="1216817" rtl="0" eaLnBrk="1" fontAlgn="auto" latinLnBrk="0" hangingPunct="1">
                <a:lnSpc>
                  <a:spcPct val="100000"/>
                </a:lnSpc>
                <a:spcBef>
                  <a:spcPct val="20000"/>
                </a:spcBef>
                <a:spcAft>
                  <a:spcPts val="0"/>
                </a:spcAft>
                <a:buClrTx/>
                <a:buSzTx/>
                <a:buFontTx/>
                <a:buNone/>
                <a:tabLst/>
                <a:defRPr/>
              </a:pPr>
              <a:r>
                <a:rPr kumimoji="0" lang="en-US" sz="2800" b="1"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04</a:t>
              </a:r>
            </a:p>
          </p:txBody>
        </p:sp>
        <p:sp>
          <p:nvSpPr>
            <p:cNvPr id="56" name="TextBox 13">
              <a:extLst>
                <a:ext uri="{FF2B5EF4-FFF2-40B4-BE49-F238E27FC236}">
                  <a16:creationId xmlns:a16="http://schemas.microsoft.com/office/drawing/2014/main" id="{8ED02BF3-00AF-6EBD-2AA3-BEAFAE777337}"/>
                </a:ext>
              </a:extLst>
            </p:cNvPr>
            <p:cNvSpPr txBox="1"/>
            <p:nvPr/>
          </p:nvSpPr>
          <p:spPr>
            <a:xfrm>
              <a:off x="7995259" y="2218893"/>
              <a:ext cx="2338080" cy="246221"/>
            </a:xfrm>
            <a:prstGeom prst="rect">
              <a:avLst/>
            </a:prstGeom>
            <a:noFill/>
          </p:spPr>
          <p:txBody>
            <a:bodyPr wrap="square" lIns="0" tIns="0" rIns="0" bIns="0" rtlCol="0" anchor="t" anchorCtr="0">
              <a:spAutoFit/>
            </a:bodyPr>
            <a:lstStyle/>
            <a:p>
              <a:pPr marL="0" marR="0" lvl="0" indent="0" algn="l" defTabSz="1216817" rtl="0" eaLnBrk="1" fontAlgn="auto" latinLnBrk="0" hangingPunct="1">
                <a:lnSpc>
                  <a:spcPct val="100000"/>
                </a:lnSpc>
                <a:spcBef>
                  <a:spcPct val="20000"/>
                </a:spcBef>
                <a:spcAft>
                  <a:spcPts val="0"/>
                </a:spcAft>
                <a:buClrTx/>
                <a:buSzTx/>
                <a:buFontTx/>
                <a:buNone/>
                <a:tabLst/>
                <a:defRPr/>
              </a:pPr>
              <a:r>
                <a:rPr kumimoji="0" lang="zh-CN" altLang="en-US" sz="1600" b="1"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张兵</a:t>
              </a:r>
              <a:endParaRPr kumimoji="0" lang="en-US" altLang="zh-CN" sz="1600" b="1"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7" name="TextBox 13">
              <a:extLst>
                <a:ext uri="{FF2B5EF4-FFF2-40B4-BE49-F238E27FC236}">
                  <a16:creationId xmlns:a16="http://schemas.microsoft.com/office/drawing/2014/main" id="{66EB28F9-C17C-7CEC-7197-CCAC4C3D8159}"/>
                </a:ext>
              </a:extLst>
            </p:cNvPr>
            <p:cNvSpPr txBox="1"/>
            <p:nvPr/>
          </p:nvSpPr>
          <p:spPr>
            <a:xfrm>
              <a:off x="7999340" y="2504798"/>
              <a:ext cx="2333999" cy="406265"/>
            </a:xfrm>
            <a:prstGeom prst="rect">
              <a:avLst/>
            </a:prstGeom>
            <a:noFill/>
          </p:spPr>
          <p:txBody>
            <a:bodyPr wrap="square" lIns="0" tIns="0" rIns="0" bIns="0" rtlCol="0" anchor="t" anchorCtr="0">
              <a:spAutoFit/>
            </a:bodyPr>
            <a:lstStyle/>
            <a:p>
              <a:pPr marL="0" marR="0" lvl="0" indent="0" algn="l" defTabSz="1216817" rtl="0" eaLnBrk="1" fontAlgn="auto" latinLnBrk="0" hangingPunct="1">
                <a:lnSpc>
                  <a:spcPct val="100000"/>
                </a:lnSpc>
                <a:spcBef>
                  <a:spcPct val="20000"/>
                </a:spcBef>
                <a:spcAft>
                  <a:spcPts val="0"/>
                </a:spcAft>
                <a:buClrTx/>
                <a:buSzTx/>
                <a:buFontTx/>
                <a:buNone/>
                <a:tabLst/>
                <a:defRPr/>
              </a:pPr>
              <a:r>
                <a:rPr kumimoji="0" lang="zh-CN" altLang="en-US" sz="1200" b="0"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后端工程师</a:t>
              </a:r>
            </a:p>
            <a:p>
              <a:pPr marL="0" marR="0" lvl="0" indent="0" algn="l" defTabSz="1216817" rtl="0" eaLnBrk="1" fontAlgn="auto" latinLnBrk="0" hangingPunct="1">
                <a:lnSpc>
                  <a:spcPct val="100000"/>
                </a:lnSpc>
                <a:spcBef>
                  <a:spcPct val="20000"/>
                </a:spcBef>
                <a:spcAft>
                  <a:spcPts val="0"/>
                </a:spcAft>
                <a:buClrTx/>
                <a:buSzTx/>
                <a:buFontTx/>
                <a:buNone/>
                <a:tabLst/>
                <a:defRPr/>
              </a:pPr>
              <a:r>
                <a:rPr kumimoji="0" lang="zh-CN" altLang="en-US" sz="1200" b="0"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数据库设计</a:t>
              </a:r>
            </a:p>
          </p:txBody>
        </p:sp>
      </p:grpSp>
      <p:sp>
        <p:nvSpPr>
          <p:cNvPr id="2" name="文本框 1">
            <a:extLst>
              <a:ext uri="{FF2B5EF4-FFF2-40B4-BE49-F238E27FC236}">
                <a16:creationId xmlns:a16="http://schemas.microsoft.com/office/drawing/2014/main" id="{A1DCC6DC-6A37-2489-A220-149DF8F6074E}"/>
              </a:ext>
            </a:extLst>
          </p:cNvPr>
          <p:cNvSpPr txBox="1"/>
          <p:nvPr/>
        </p:nvSpPr>
        <p:spPr>
          <a:xfrm>
            <a:off x="495189" y="333477"/>
            <a:ext cx="4337214" cy="523220"/>
          </a:xfrm>
          <a:prstGeom prst="rect">
            <a:avLst/>
          </a:prstGeom>
          <a:noFill/>
        </p:spPr>
        <p:txBody>
          <a:bodyPr wrap="squar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6 </a:t>
            </a:r>
            <a:r>
              <a:rPr lang="zh-CN" altLang="en-US" sz="2800" b="1" dirty="0">
                <a:solidFill>
                  <a:schemeClr val="bg1"/>
                </a:solidFill>
                <a:latin typeface="微软雅黑" panose="020B0503020204020204" pitchFamily="34" charset="-122"/>
                <a:ea typeface="微软雅黑" panose="020B0503020204020204" pitchFamily="34" charset="-122"/>
              </a:rPr>
              <a:t>团队介绍</a:t>
            </a:r>
          </a:p>
        </p:txBody>
      </p:sp>
    </p:spTree>
    <p:extLst>
      <p:ext uri="{BB962C8B-B14F-4D97-AF65-F5344CB8AC3E}">
        <p14:creationId xmlns:p14="http://schemas.microsoft.com/office/powerpoint/2010/main" val="4025912309"/>
      </p:ext>
    </p:extLst>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500"/>
                                        <p:tgtEl>
                                          <p:spTgt spid="1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right)">
                                      <p:cBhvr>
                                        <p:cTn id="19" dur="500"/>
                                        <p:tgtEl>
                                          <p:spTgt spid="18"/>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wipe(left)">
                                      <p:cBhvr>
                                        <p:cTn id="23" dur="500"/>
                                        <p:tgtEl>
                                          <p:spTgt spid="30"/>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wipe(right)">
                                      <p:cBhvr>
                                        <p:cTn id="27" dur="500"/>
                                        <p:tgtEl>
                                          <p:spTgt spid="40"/>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wipe(left)">
                                      <p:cBhvr>
                                        <p:cTn id="31"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5" name="组合 4"/>
          <p:cNvGrpSpPr/>
          <p:nvPr/>
        </p:nvGrpSpPr>
        <p:grpSpPr>
          <a:xfrm>
            <a:off x="1922993" y="237388"/>
            <a:ext cx="8346014" cy="6383223"/>
            <a:chOff x="2496157" y="237388"/>
            <a:chExt cx="6822015" cy="6383223"/>
          </a:xfrm>
        </p:grpSpPr>
        <p:pic>
          <p:nvPicPr>
            <p:cNvPr id="2" name="图片 1"/>
            <p:cNvPicPr>
              <a:picLocks noChangeAspect="1"/>
            </p:cNvPicPr>
            <p:nvPr/>
          </p:nvPicPr>
          <p:blipFill>
            <a:blip r:embed="rId3"/>
            <a:stretch>
              <a:fillRect/>
            </a:stretch>
          </p:blipFill>
          <p:spPr>
            <a:xfrm>
              <a:off x="2499730" y="237388"/>
              <a:ext cx="6818442" cy="6383223"/>
            </a:xfrm>
            <a:prstGeom prst="rect">
              <a:avLst/>
            </a:prstGeom>
          </p:spPr>
        </p:pic>
        <p:pic>
          <p:nvPicPr>
            <p:cNvPr id="4" name="图片 3"/>
            <p:cNvPicPr>
              <a:picLocks noChangeAspect="1"/>
            </p:cNvPicPr>
            <p:nvPr/>
          </p:nvPicPr>
          <p:blipFill>
            <a:blip r:embed="rId4"/>
            <a:stretch>
              <a:fillRect/>
            </a:stretch>
          </p:blipFill>
          <p:spPr>
            <a:xfrm>
              <a:off x="2496157" y="237388"/>
              <a:ext cx="6822015" cy="6383065"/>
            </a:xfrm>
            <a:prstGeom prst="rect">
              <a:avLst/>
            </a:prstGeom>
          </p:spPr>
        </p:pic>
      </p:grpSp>
      <p:sp>
        <p:nvSpPr>
          <p:cNvPr id="7" name="文本框 6"/>
          <p:cNvSpPr txBox="1"/>
          <p:nvPr/>
        </p:nvSpPr>
        <p:spPr>
          <a:xfrm>
            <a:off x="1365781" y="2051431"/>
            <a:ext cx="11350095" cy="18620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5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THANK YOU</a:t>
            </a:r>
            <a:endParaRPr kumimoji="0" lang="zh-CN" altLang="en-US" sz="115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74815883"/>
      </p:ext>
    </p:extLst>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1.1 </a:t>
            </a:r>
            <a:r>
              <a:rPr lang="zh-CN" altLang="en-US" sz="2800" b="1" dirty="0">
                <a:solidFill>
                  <a:schemeClr val="bg1"/>
                </a:solidFill>
                <a:latin typeface="微软雅黑" panose="020B0503020204020204" pitchFamily="34" charset="-122"/>
                <a:ea typeface="微软雅黑" panose="020B0503020204020204" pitchFamily="34" charset="-122"/>
              </a:rPr>
              <a:t>项目背景</a:t>
            </a:r>
          </a:p>
        </p:txBody>
      </p:sp>
      <p:sp>
        <p:nvSpPr>
          <p:cNvPr id="4" name="TextBox 20"/>
          <p:cNvSpPr txBox="1"/>
          <p:nvPr/>
        </p:nvSpPr>
        <p:spPr>
          <a:xfrm>
            <a:off x="8715487" y="4268974"/>
            <a:ext cx="380232" cy="911468"/>
          </a:xfrm>
          <a:prstGeom prst="rect">
            <a:avLst/>
          </a:prstGeom>
          <a:noFill/>
        </p:spPr>
        <p:txBody>
          <a:bodyPr wrap="none" rtlCol="0">
            <a:spAutoFit/>
          </a:bodyPr>
          <a:lstStyle/>
          <a:p>
            <a:pPr defTabSz="1217615"/>
            <a:r>
              <a:rPr lang="en-US" sz="5323" dirty="0">
                <a:latin typeface="Roboto" pitchFamily="2" charset="0"/>
                <a:ea typeface="Roboto" pitchFamily="2" charset="0"/>
              </a:rPr>
              <a:t>”</a:t>
            </a:r>
            <a:endParaRPr lang="en-US" sz="3190" dirty="0">
              <a:latin typeface="Roboto"/>
            </a:endParaRPr>
          </a:p>
        </p:txBody>
      </p:sp>
      <p:grpSp>
        <p:nvGrpSpPr>
          <p:cNvPr id="5" name="组合 4"/>
          <p:cNvGrpSpPr/>
          <p:nvPr/>
        </p:nvGrpSpPr>
        <p:grpSpPr>
          <a:xfrm>
            <a:off x="1972211" y="1181308"/>
            <a:ext cx="7417171" cy="2177407"/>
            <a:chOff x="1972211" y="1181308"/>
            <a:chExt cx="7417171" cy="2177407"/>
          </a:xfrm>
        </p:grpSpPr>
        <p:sp>
          <p:nvSpPr>
            <p:cNvPr id="7" name="Rectangle 9"/>
            <p:cNvSpPr/>
            <p:nvPr/>
          </p:nvSpPr>
          <p:spPr>
            <a:xfrm>
              <a:off x="1972211" y="1791458"/>
              <a:ext cx="101400" cy="1311579"/>
            </a:xfrm>
            <a:prstGeom prst="rect">
              <a:avLst/>
            </a:prstGeom>
            <a:solidFill>
              <a:srgbClr val="03715B"/>
            </a:solidFill>
            <a:ln w="25400" cap="flat" cmpd="sng" algn="ctr">
              <a:noFill/>
              <a:prstDash val="solid"/>
            </a:ln>
            <a:effectLst/>
          </p:spPr>
          <p:txBody>
            <a:bodyPr rtlCol="0" anchor="ctr"/>
            <a:lstStyle/>
            <a:p>
              <a:pPr marL="0" marR="0" lvl="0" indent="0" algn="ctr"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prstClr val="white"/>
                </a:solidFill>
                <a:effectLst/>
                <a:uLnTx/>
                <a:uFillTx/>
                <a:latin typeface="Roboto"/>
              </a:endParaRPr>
            </a:p>
          </p:txBody>
        </p:sp>
        <p:sp>
          <p:nvSpPr>
            <p:cNvPr id="8" name="TextBox 20"/>
            <p:cNvSpPr txBox="1"/>
            <p:nvPr/>
          </p:nvSpPr>
          <p:spPr>
            <a:xfrm rot="10800000">
              <a:off x="2073611" y="1181308"/>
              <a:ext cx="390447" cy="911468"/>
            </a:xfrm>
            <a:prstGeom prst="rect">
              <a:avLst/>
            </a:prstGeom>
            <a:noFill/>
          </p:spPr>
          <p:txBody>
            <a:bodyPr wrap="square" rtlCol="0">
              <a:spAutoFit/>
            </a:bodyPr>
            <a:lstStyle/>
            <a:p>
              <a:pPr defTabSz="1217615"/>
              <a:r>
                <a:rPr lang="en-US" sz="5323" dirty="0">
                  <a:solidFill>
                    <a:srgbClr val="445469"/>
                  </a:solidFill>
                  <a:latin typeface="Roboto" pitchFamily="2" charset="0"/>
                  <a:ea typeface="Roboto" pitchFamily="2" charset="0"/>
                </a:rPr>
                <a:t>”</a:t>
              </a:r>
              <a:endParaRPr lang="en-US" sz="3190" dirty="0">
                <a:solidFill>
                  <a:srgbClr val="445469"/>
                </a:solidFill>
                <a:latin typeface="Roboto"/>
              </a:endParaRPr>
            </a:p>
          </p:txBody>
        </p:sp>
        <p:sp>
          <p:nvSpPr>
            <p:cNvPr id="9" name="TextBox 22"/>
            <p:cNvSpPr txBox="1"/>
            <p:nvPr/>
          </p:nvSpPr>
          <p:spPr>
            <a:xfrm>
              <a:off x="8512699" y="2447247"/>
              <a:ext cx="441146" cy="911468"/>
            </a:xfrm>
            <a:prstGeom prst="rect">
              <a:avLst/>
            </a:prstGeom>
            <a:noFill/>
          </p:spPr>
          <p:txBody>
            <a:bodyPr wrap="none" rtlCol="0">
              <a:spAutoFit/>
            </a:bodyPr>
            <a:lstStyle/>
            <a:p>
              <a:pPr defTabSz="1217615"/>
              <a:r>
                <a:rPr lang="en-US" sz="5323" dirty="0">
                  <a:solidFill>
                    <a:srgbClr val="445469"/>
                  </a:solidFill>
                  <a:latin typeface="Roboto" pitchFamily="2" charset="0"/>
                  <a:ea typeface="Roboto" pitchFamily="2" charset="0"/>
                </a:rPr>
                <a:t>”</a:t>
              </a:r>
              <a:endParaRPr lang="en-US" sz="3190" dirty="0">
                <a:solidFill>
                  <a:srgbClr val="445469"/>
                </a:solidFill>
                <a:latin typeface="Roboto"/>
              </a:endParaRPr>
            </a:p>
          </p:txBody>
        </p:sp>
        <p:sp>
          <p:nvSpPr>
            <p:cNvPr id="10" name="矩形 9"/>
            <p:cNvSpPr/>
            <p:nvPr/>
          </p:nvSpPr>
          <p:spPr>
            <a:xfrm>
              <a:off x="2311784" y="2114709"/>
              <a:ext cx="7077598" cy="495136"/>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当今中国，乡村振兴和农村脱贫攻坚已成为中国政府为实现全面建设社会主义现代化国家的目标</a:t>
              </a:r>
              <a:endPar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11" name="组合 10"/>
          <p:cNvGrpSpPr/>
          <p:nvPr/>
        </p:nvGrpSpPr>
        <p:grpSpPr>
          <a:xfrm>
            <a:off x="1788097" y="3102314"/>
            <a:ext cx="8308913" cy="1513728"/>
            <a:chOff x="1788097" y="3102314"/>
            <a:chExt cx="8308913" cy="1513728"/>
          </a:xfrm>
        </p:grpSpPr>
        <p:sp>
          <p:nvSpPr>
            <p:cNvPr id="15" name="Rectangle 17"/>
            <p:cNvSpPr/>
            <p:nvPr/>
          </p:nvSpPr>
          <p:spPr>
            <a:xfrm>
              <a:off x="9995610" y="3304463"/>
              <a:ext cx="101400" cy="1311579"/>
            </a:xfrm>
            <a:prstGeom prst="rect">
              <a:avLst/>
            </a:prstGeom>
            <a:solidFill>
              <a:srgbClr val="03715B"/>
            </a:solidFill>
            <a:ln w="25400" cap="flat" cmpd="sng" algn="ctr">
              <a:noFill/>
              <a:prstDash val="solid"/>
            </a:ln>
            <a:effectLst/>
          </p:spPr>
          <p:txBody>
            <a:bodyPr rtlCol="0" anchor="ctr"/>
            <a:lstStyle/>
            <a:p>
              <a:pPr marL="0" marR="0" lvl="0" indent="0" algn="ctr"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prstClr val="white"/>
                </a:solidFill>
                <a:effectLst/>
                <a:uLnTx/>
                <a:uFillTx/>
                <a:latin typeface="Roboto"/>
              </a:endParaRPr>
            </a:p>
          </p:txBody>
        </p:sp>
        <p:sp>
          <p:nvSpPr>
            <p:cNvPr id="16" name="TextBox 24"/>
            <p:cNvSpPr txBox="1"/>
            <p:nvPr/>
          </p:nvSpPr>
          <p:spPr>
            <a:xfrm rot="10800000">
              <a:off x="1788097" y="3102314"/>
              <a:ext cx="441146" cy="911468"/>
            </a:xfrm>
            <a:prstGeom prst="rect">
              <a:avLst/>
            </a:prstGeom>
            <a:noFill/>
          </p:spPr>
          <p:txBody>
            <a:bodyPr wrap="none" rtlCol="0">
              <a:spAutoFit/>
            </a:bodyPr>
            <a:lstStyle/>
            <a:p>
              <a:pPr defTabSz="1217615"/>
              <a:r>
                <a:rPr lang="en-US" sz="5323" dirty="0">
                  <a:solidFill>
                    <a:srgbClr val="445469"/>
                  </a:solidFill>
                  <a:latin typeface="Roboto" pitchFamily="2" charset="0"/>
                  <a:ea typeface="Roboto" pitchFamily="2" charset="0"/>
                </a:rPr>
                <a:t>”</a:t>
              </a:r>
              <a:endParaRPr lang="en-US" sz="3190" dirty="0">
                <a:solidFill>
                  <a:srgbClr val="445469"/>
                </a:solidFill>
                <a:latin typeface="Roboto"/>
              </a:endParaRPr>
            </a:p>
          </p:txBody>
        </p:sp>
        <p:sp>
          <p:nvSpPr>
            <p:cNvPr id="17" name="矩形 16"/>
            <p:cNvSpPr/>
            <p:nvPr/>
          </p:nvSpPr>
          <p:spPr>
            <a:xfrm>
              <a:off x="2311784" y="3768215"/>
              <a:ext cx="7077598" cy="236603"/>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中国是一个发展中国家，贫困人口数量庞大，其中农村贫困人口占比较高。</a:t>
              </a:r>
              <a:endPar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18" name="组合 17"/>
          <p:cNvGrpSpPr/>
          <p:nvPr/>
        </p:nvGrpSpPr>
        <p:grpSpPr>
          <a:xfrm>
            <a:off x="1972211" y="4226786"/>
            <a:ext cx="7417171" cy="2401791"/>
            <a:chOff x="1972211" y="4226786"/>
            <a:chExt cx="7417171" cy="2401791"/>
          </a:xfrm>
        </p:grpSpPr>
        <p:sp>
          <p:nvSpPr>
            <p:cNvPr id="20" name="Rectangle 13"/>
            <p:cNvSpPr/>
            <p:nvPr/>
          </p:nvSpPr>
          <p:spPr>
            <a:xfrm>
              <a:off x="1972211" y="4724085"/>
              <a:ext cx="101400" cy="1311579"/>
            </a:xfrm>
            <a:prstGeom prst="rect">
              <a:avLst/>
            </a:prstGeom>
            <a:solidFill>
              <a:srgbClr val="03715B"/>
            </a:solidFill>
            <a:ln w="25400" cap="flat" cmpd="sng" algn="ctr">
              <a:noFill/>
              <a:prstDash val="solid"/>
            </a:ln>
            <a:effectLst/>
          </p:spPr>
          <p:txBody>
            <a:bodyPr rtlCol="0" anchor="ctr"/>
            <a:lstStyle/>
            <a:p>
              <a:pPr marL="0" marR="0" lvl="0" indent="0" algn="ctr"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prstClr val="white"/>
                </a:solidFill>
                <a:effectLst/>
                <a:uLnTx/>
                <a:uFillTx/>
                <a:latin typeface="Roboto"/>
              </a:endParaRPr>
            </a:p>
          </p:txBody>
        </p:sp>
        <p:sp>
          <p:nvSpPr>
            <p:cNvPr id="21" name="TextBox 23"/>
            <p:cNvSpPr txBox="1"/>
            <p:nvPr/>
          </p:nvSpPr>
          <p:spPr>
            <a:xfrm>
              <a:off x="8542439" y="5717109"/>
              <a:ext cx="441146" cy="911468"/>
            </a:xfrm>
            <a:prstGeom prst="rect">
              <a:avLst/>
            </a:prstGeom>
            <a:noFill/>
          </p:spPr>
          <p:txBody>
            <a:bodyPr wrap="none" rtlCol="0">
              <a:spAutoFit/>
            </a:bodyPr>
            <a:lstStyle/>
            <a:p>
              <a:pPr defTabSz="1217615"/>
              <a:r>
                <a:rPr lang="en-US" sz="5323" dirty="0">
                  <a:solidFill>
                    <a:srgbClr val="445469"/>
                  </a:solidFill>
                  <a:latin typeface="Roboto" pitchFamily="2" charset="0"/>
                  <a:ea typeface="Roboto" pitchFamily="2" charset="0"/>
                </a:rPr>
                <a:t>”</a:t>
              </a:r>
              <a:endParaRPr lang="en-US" sz="3190" dirty="0">
                <a:solidFill>
                  <a:srgbClr val="445469"/>
                </a:solidFill>
                <a:latin typeface="Roboto"/>
              </a:endParaRPr>
            </a:p>
          </p:txBody>
        </p:sp>
        <p:sp>
          <p:nvSpPr>
            <p:cNvPr id="22" name="TextBox 25"/>
            <p:cNvSpPr txBox="1"/>
            <p:nvPr/>
          </p:nvSpPr>
          <p:spPr>
            <a:xfrm rot="10800000">
              <a:off x="2022911" y="4226786"/>
              <a:ext cx="441146" cy="911468"/>
            </a:xfrm>
            <a:prstGeom prst="rect">
              <a:avLst/>
            </a:prstGeom>
            <a:noFill/>
          </p:spPr>
          <p:txBody>
            <a:bodyPr wrap="none" rtlCol="0">
              <a:spAutoFit/>
            </a:bodyPr>
            <a:lstStyle/>
            <a:p>
              <a:pPr defTabSz="1217615"/>
              <a:r>
                <a:rPr lang="en-US" sz="5323" dirty="0">
                  <a:solidFill>
                    <a:srgbClr val="445469"/>
                  </a:solidFill>
                  <a:latin typeface="Roboto" pitchFamily="2" charset="0"/>
                  <a:ea typeface="Roboto" pitchFamily="2" charset="0"/>
                </a:rPr>
                <a:t>”</a:t>
              </a:r>
              <a:endParaRPr lang="en-US" sz="3190" dirty="0">
                <a:solidFill>
                  <a:srgbClr val="445469"/>
                </a:solidFill>
                <a:latin typeface="Roboto"/>
              </a:endParaRPr>
            </a:p>
          </p:txBody>
        </p:sp>
        <p:sp>
          <p:nvSpPr>
            <p:cNvPr id="23" name="矩形 22"/>
            <p:cNvSpPr/>
            <p:nvPr/>
          </p:nvSpPr>
          <p:spPr>
            <a:xfrm>
              <a:off x="2311784" y="5240402"/>
              <a:ext cx="7077598" cy="495136"/>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中国政府提出了乡村振兴和农村脱贫攻坚的战略，旨在促进农村经济发展、改善农民生活水平、推动城乡一体化发展。</a:t>
              </a:r>
              <a:endPar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1425687367"/>
      </p:ext>
    </p:extLst>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anim calcmode="lin" valueType="num">
                                      <p:cBhvr>
                                        <p:cTn id="20" dur="1000" fill="hold"/>
                                        <p:tgtEl>
                                          <p:spTgt spid="18"/>
                                        </p:tgtEl>
                                        <p:attrNameLst>
                                          <p:attrName>ppt_x</p:attrName>
                                        </p:attrNameLst>
                                      </p:cBhvr>
                                      <p:tavLst>
                                        <p:tav tm="0">
                                          <p:val>
                                            <p:strVal val="#ppt_x"/>
                                          </p:val>
                                        </p:tav>
                                        <p:tav tm="100000">
                                          <p:val>
                                            <p:strVal val="#ppt_x"/>
                                          </p:val>
                                        </p:tav>
                                      </p:tavLst>
                                    </p:anim>
                                    <p:anim calcmode="lin" valueType="num">
                                      <p:cBhvr>
                                        <p:cTn id="21"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1.2</a:t>
            </a:r>
            <a:r>
              <a:rPr lang="zh-CN" altLang="en-US" sz="2800" b="1" dirty="0">
                <a:solidFill>
                  <a:schemeClr val="bg1"/>
                </a:solidFill>
                <a:latin typeface="微软雅黑" panose="020B0503020204020204" pitchFamily="34" charset="-122"/>
                <a:ea typeface="微软雅黑" panose="020B0503020204020204" pitchFamily="34" charset="-122"/>
              </a:rPr>
              <a:t>项目简介</a:t>
            </a:r>
          </a:p>
        </p:txBody>
      </p:sp>
      <p:pic>
        <p:nvPicPr>
          <p:cNvPr id="4" name="图片 3"/>
          <p:cNvPicPr>
            <a:picLocks noChangeAspect="1"/>
          </p:cNvPicPr>
          <p:nvPr/>
        </p:nvPicPr>
        <p:blipFill rotWithShape="1">
          <a:blip r:embed="rId4"/>
          <a:srcRect t="49988" b="12123"/>
          <a:stretch/>
        </p:blipFill>
        <p:spPr>
          <a:xfrm>
            <a:off x="1221383" y="3937665"/>
            <a:ext cx="10322917" cy="2434451"/>
          </a:xfrm>
          <a:prstGeom prst="rect">
            <a:avLst/>
          </a:prstGeom>
        </p:spPr>
      </p:pic>
      <p:sp>
        <p:nvSpPr>
          <p:cNvPr id="5" name="Rectangle 3"/>
          <p:cNvSpPr/>
          <p:nvPr/>
        </p:nvSpPr>
        <p:spPr bwMode="auto">
          <a:xfrm>
            <a:off x="-11819" y="3937665"/>
            <a:ext cx="1014016" cy="2433638"/>
          </a:xfrm>
          <a:prstGeom prst="rect">
            <a:avLst/>
          </a:prstGeom>
          <a:solidFill>
            <a:srgbClr val="03715B"/>
          </a:solidFill>
          <a:ln w="9525">
            <a:noFill/>
            <a:round/>
            <a:headEnd/>
            <a:tailEnd/>
          </a:ln>
        </p:spPr>
        <p:txBody>
          <a:bodyPr vert="horz" wrap="square" lIns="121682" tIns="60841" rIns="121682" bIns="60841" numCol="1" rtlCol="0" anchor="t" anchorCtr="0" compatLnSpc="1">
            <a:prstTxWarp prst="textNoShape">
              <a:avLst/>
            </a:prstTxWarp>
          </a:bodyPr>
          <a:lstStyle/>
          <a:p>
            <a:pPr marL="0" marR="0" lvl="0" indent="0" algn="ctr"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dirty="0">
              <a:ln>
                <a:noFill/>
              </a:ln>
              <a:solidFill>
                <a:srgbClr val="262626"/>
              </a:solidFill>
              <a:effectLst/>
              <a:uLnTx/>
              <a:uFillTx/>
            </a:endParaRPr>
          </a:p>
        </p:txBody>
      </p:sp>
      <p:grpSp>
        <p:nvGrpSpPr>
          <p:cNvPr id="6" name="组合 5"/>
          <p:cNvGrpSpPr/>
          <p:nvPr/>
        </p:nvGrpSpPr>
        <p:grpSpPr>
          <a:xfrm>
            <a:off x="1210633" y="1076850"/>
            <a:ext cx="10333667" cy="2606483"/>
            <a:chOff x="1210633" y="1076850"/>
            <a:chExt cx="10333667" cy="2606483"/>
          </a:xfrm>
        </p:grpSpPr>
        <p:pic>
          <p:nvPicPr>
            <p:cNvPr id="7" name="图片 6"/>
            <p:cNvPicPr>
              <a:picLocks noChangeAspect="1"/>
            </p:cNvPicPr>
            <p:nvPr/>
          </p:nvPicPr>
          <p:blipFill rotWithShape="1">
            <a:blip r:embed="rId5"/>
            <a:srcRect r="14325"/>
            <a:stretch/>
          </p:blipFill>
          <p:spPr>
            <a:xfrm>
              <a:off x="9328944" y="1397001"/>
              <a:ext cx="2215356" cy="2032000"/>
            </a:xfrm>
            <a:prstGeom prst="rect">
              <a:avLst/>
            </a:prstGeom>
          </p:spPr>
        </p:pic>
        <p:pic>
          <p:nvPicPr>
            <p:cNvPr id="8" name="图片 7"/>
            <p:cNvPicPr>
              <a:picLocks noChangeAspect="1"/>
            </p:cNvPicPr>
            <p:nvPr/>
          </p:nvPicPr>
          <p:blipFill rotWithShape="1">
            <a:blip r:embed="rId6"/>
            <a:srcRect r="14673"/>
            <a:stretch/>
          </p:blipFill>
          <p:spPr>
            <a:xfrm>
              <a:off x="6895307" y="1397001"/>
              <a:ext cx="2223293" cy="2032000"/>
            </a:xfrm>
            <a:prstGeom prst="rect">
              <a:avLst/>
            </a:prstGeom>
          </p:spPr>
        </p:pic>
        <p:sp>
          <p:nvSpPr>
            <p:cNvPr id="9" name="矩形 8"/>
            <p:cNvSpPr/>
            <p:nvPr/>
          </p:nvSpPr>
          <p:spPr>
            <a:xfrm>
              <a:off x="1210633" y="1076850"/>
              <a:ext cx="5078214" cy="2606483"/>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农广推”是一个面向大众的一个公开的农产品及日常生活用品交流交易平台，响应国家政策的同时方便农村与城市间、农村与农村间，甚至城市与城市之间的物质交流交易，加深农村与城市间联系，推动农村经济发展。</a:t>
              </a:r>
            </a:p>
            <a:p>
              <a:pPr defTabSz="1216817">
                <a:lnSpc>
                  <a:spcPct val="120000"/>
                </a:lnSpc>
                <a:spcBef>
                  <a:spcPct val="20000"/>
                </a:spcBef>
              </a:pPr>
              <a:r>
                <a:rPr lang="zh-CN" altLang="en-US"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	“农广推”平台推送日常生活用品，主要包括健康营养餐与绿色健康的果蔬，因平台订单的“随订随发”特性，可以在满足农村城市间物资流通的条件下最大程度保留果蔬的新鲜度，项目设计水果类，蔬菜类，日用品类等需求选项，消费者可以直接下单生产者的商品，也可在平台提出合理需求，等待生产者的咨询供货。</a:t>
              </a:r>
            </a:p>
          </p:txBody>
        </p:sp>
      </p:grpSp>
    </p:spTree>
    <p:extLst>
      <p:ext uri="{BB962C8B-B14F-4D97-AF65-F5344CB8AC3E}">
        <p14:creationId xmlns:p14="http://schemas.microsoft.com/office/powerpoint/2010/main" val="3087415303"/>
      </p:ext>
    </p:extLst>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5" name="组合 4"/>
          <p:cNvGrpSpPr/>
          <p:nvPr/>
        </p:nvGrpSpPr>
        <p:grpSpPr>
          <a:xfrm>
            <a:off x="-422671" y="571201"/>
            <a:ext cx="6068291" cy="5664647"/>
            <a:chOff x="2496157" y="237388"/>
            <a:chExt cx="6822015" cy="6383223"/>
          </a:xfrm>
        </p:grpSpPr>
        <p:pic>
          <p:nvPicPr>
            <p:cNvPr id="2" name="图片 1"/>
            <p:cNvPicPr>
              <a:picLocks noChangeAspect="1"/>
            </p:cNvPicPr>
            <p:nvPr/>
          </p:nvPicPr>
          <p:blipFill>
            <a:blip r:embed="rId3"/>
            <a:stretch>
              <a:fillRect/>
            </a:stretch>
          </p:blipFill>
          <p:spPr>
            <a:xfrm>
              <a:off x="2499730" y="237388"/>
              <a:ext cx="6818442" cy="6383223"/>
            </a:xfrm>
            <a:prstGeom prst="rect">
              <a:avLst/>
            </a:prstGeom>
          </p:spPr>
        </p:pic>
        <p:pic>
          <p:nvPicPr>
            <p:cNvPr id="4" name="图片 3"/>
            <p:cNvPicPr>
              <a:picLocks noChangeAspect="1"/>
            </p:cNvPicPr>
            <p:nvPr/>
          </p:nvPicPr>
          <p:blipFill>
            <a:blip r:embed="rId4"/>
            <a:stretch>
              <a:fillRect/>
            </a:stretch>
          </p:blipFill>
          <p:spPr>
            <a:xfrm>
              <a:off x="2496157" y="237388"/>
              <a:ext cx="6822015" cy="6383065"/>
            </a:xfrm>
            <a:prstGeom prst="rect">
              <a:avLst/>
            </a:prstGeom>
          </p:spPr>
        </p:pic>
      </p:grpSp>
      <p:grpSp>
        <p:nvGrpSpPr>
          <p:cNvPr id="7" name="组合 6"/>
          <p:cNvGrpSpPr/>
          <p:nvPr/>
        </p:nvGrpSpPr>
        <p:grpSpPr>
          <a:xfrm>
            <a:off x="346734" y="829931"/>
            <a:ext cx="5144671" cy="5197160"/>
            <a:chOff x="346734" y="829931"/>
            <a:chExt cx="5144671" cy="5197160"/>
          </a:xfrm>
        </p:grpSpPr>
        <p:pic>
          <p:nvPicPr>
            <p:cNvPr id="6" name="图片 5"/>
            <p:cNvPicPr>
              <a:picLocks noChangeAspect="1"/>
            </p:cNvPicPr>
            <p:nvPr/>
          </p:nvPicPr>
          <p:blipFill>
            <a:blip r:embed="rId5"/>
            <a:stretch>
              <a:fillRect/>
            </a:stretch>
          </p:blipFill>
          <p:spPr>
            <a:xfrm>
              <a:off x="346734" y="829931"/>
              <a:ext cx="5144671" cy="5197160"/>
            </a:xfrm>
            <a:prstGeom prst="rect">
              <a:avLst/>
            </a:prstGeom>
          </p:spPr>
        </p:pic>
        <p:sp>
          <p:nvSpPr>
            <p:cNvPr id="3" name="文本框 2"/>
            <p:cNvSpPr txBox="1"/>
            <p:nvPr/>
          </p:nvSpPr>
          <p:spPr>
            <a:xfrm>
              <a:off x="1450931" y="2161083"/>
              <a:ext cx="3844955" cy="2646878"/>
            </a:xfrm>
            <a:prstGeom prst="rect">
              <a:avLst/>
            </a:prstGeom>
            <a:noFill/>
          </p:spPr>
          <p:txBody>
            <a:bodyPr wrap="square" rtlCol="0">
              <a:spAutoFit/>
            </a:bodyPr>
            <a:lstStyle/>
            <a:p>
              <a:r>
                <a:rPr lang="en-US" altLang="zh-CN" sz="16600" b="1" dirty="0">
                  <a:solidFill>
                    <a:schemeClr val="bg1"/>
                  </a:solidFill>
                  <a:latin typeface="微软雅黑" panose="020B0503020204020204" pitchFamily="34" charset="-122"/>
                  <a:ea typeface="微软雅黑" panose="020B0503020204020204" pitchFamily="34" charset="-122"/>
                </a:rPr>
                <a:t>02</a:t>
              </a:r>
              <a:endParaRPr lang="zh-CN" altLang="en-US" sz="16600" b="1" dirty="0">
                <a:solidFill>
                  <a:schemeClr val="bg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6672263" y="2708275"/>
            <a:ext cx="5289550" cy="1368425"/>
            <a:chOff x="6672263" y="2708275"/>
            <a:chExt cx="5289550" cy="1368425"/>
          </a:xfrm>
        </p:grpSpPr>
        <p:grpSp>
          <p:nvGrpSpPr>
            <p:cNvPr id="13" name="组合 2"/>
            <p:cNvGrpSpPr>
              <a:grpSpLocks/>
            </p:cNvGrpSpPr>
            <p:nvPr/>
          </p:nvGrpSpPr>
          <p:grpSpPr bwMode="auto">
            <a:xfrm>
              <a:off x="6888163" y="3098800"/>
              <a:ext cx="4900564" cy="646331"/>
              <a:chOff x="322440" y="4184903"/>
              <a:chExt cx="4900847" cy="646549"/>
            </a:xfrm>
          </p:grpSpPr>
          <p:sp>
            <p:nvSpPr>
              <p:cNvPr id="14" name="文本框 13"/>
              <p:cNvSpPr txBox="1"/>
              <p:nvPr/>
            </p:nvSpPr>
            <p:spPr>
              <a:xfrm>
                <a:off x="1198791" y="4184903"/>
                <a:ext cx="4024496" cy="646549"/>
              </a:xfrm>
              <a:prstGeom prst="rect">
                <a:avLst/>
              </a:prstGeom>
              <a:noFill/>
            </p:spPr>
            <p:txBody>
              <a:bodyPr wrap="square">
                <a:spAutoFit/>
              </a:bodyPr>
              <a:lstStyle/>
              <a:p>
                <a:pPr fontAlgn="base">
                  <a:spcBef>
                    <a:spcPct val="0"/>
                  </a:spcBef>
                  <a:spcAft>
                    <a:spcPct val="0"/>
                  </a:spcAft>
                  <a:defRPr/>
                </a:pPr>
                <a:r>
                  <a:rPr lang="zh-CN" altLang="en-US" sz="3600" b="1" dirty="0">
                    <a:solidFill>
                      <a:prstClr val="black">
                        <a:lumMod val="65000"/>
                        <a:lumOff val="35000"/>
                      </a:prstClr>
                    </a:solidFill>
                    <a:latin typeface="微软雅黑" panose="020B0503020204020204" pitchFamily="34" charset="-122"/>
                    <a:ea typeface="微软雅黑" panose="020B0503020204020204" pitchFamily="34" charset="-122"/>
                  </a:rPr>
                  <a:t>市场分析及定位</a:t>
                </a:r>
              </a:p>
            </p:txBody>
          </p:sp>
          <p:grpSp>
            <p:nvGrpSpPr>
              <p:cNvPr id="15" name="组合 4"/>
              <p:cNvGrpSpPr>
                <a:grpSpLocks/>
              </p:cNvGrpSpPr>
              <p:nvPr/>
            </p:nvGrpSpPr>
            <p:grpSpPr bwMode="auto">
              <a:xfrm>
                <a:off x="322440" y="4202901"/>
                <a:ext cx="658251" cy="610334"/>
                <a:chOff x="2680724" y="3950006"/>
                <a:chExt cx="863174" cy="800339"/>
              </a:xfrm>
            </p:grpSpPr>
            <p:sp>
              <p:nvSpPr>
                <p:cNvPr id="16" name="任意多边形 15"/>
                <p:cNvSpPr/>
                <p:nvPr/>
              </p:nvSpPr>
              <p:spPr>
                <a:xfrm>
                  <a:off x="2711951" y="3949312"/>
                  <a:ext cx="832733" cy="801728"/>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0E35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600">
                    <a:solidFill>
                      <a:prstClr val="white"/>
                    </a:solidFill>
                  </a:endParaRPr>
                </a:p>
              </p:txBody>
            </p:sp>
            <p:sp>
              <p:nvSpPr>
                <p:cNvPr id="17" name="任意多边形 16"/>
                <p:cNvSpPr/>
                <p:nvPr/>
              </p:nvSpPr>
              <p:spPr>
                <a:xfrm>
                  <a:off x="2680724" y="3959723"/>
                  <a:ext cx="863960" cy="699691"/>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8FB3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600">
                    <a:solidFill>
                      <a:prstClr val="white"/>
                    </a:solidFill>
                  </a:endParaRPr>
                </a:p>
              </p:txBody>
            </p:sp>
          </p:grpSp>
        </p:grpSp>
        <p:sp>
          <p:nvSpPr>
            <p:cNvPr id="18" name="图文框 17"/>
            <p:cNvSpPr/>
            <p:nvPr/>
          </p:nvSpPr>
          <p:spPr>
            <a:xfrm>
              <a:off x="6672263" y="2708275"/>
              <a:ext cx="5289550" cy="1368425"/>
            </a:xfrm>
            <a:prstGeom prst="frame">
              <a:avLst>
                <a:gd name="adj1" fmla="val 1900"/>
              </a:avLst>
            </a:prstGeom>
            <a:gradFill>
              <a:gsLst>
                <a:gs pos="25000">
                  <a:srgbClr val="00D5B5"/>
                </a:gs>
                <a:gs pos="0">
                  <a:srgbClr val="F47508"/>
                </a:gs>
                <a:gs pos="49000">
                  <a:srgbClr val="F47508"/>
                </a:gs>
                <a:gs pos="72000">
                  <a:srgbClr val="0089AB"/>
                </a:gs>
                <a:gs pos="94000">
                  <a:srgbClr val="FEA300"/>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black"/>
                </a:solidFill>
              </a:endParaRPr>
            </a:p>
          </p:txBody>
        </p:sp>
      </p:grpSp>
    </p:spTree>
    <p:extLst>
      <p:ext uri="{BB962C8B-B14F-4D97-AF65-F5344CB8AC3E}">
        <p14:creationId xmlns:p14="http://schemas.microsoft.com/office/powerpoint/2010/main" val="648134737"/>
      </p:ext>
    </p:extLst>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750" fill="hold"/>
                                        <p:tgtEl>
                                          <p:spTgt spid="7"/>
                                        </p:tgtEl>
                                        <p:attrNameLst>
                                          <p:attrName>ppt_w</p:attrName>
                                        </p:attrNameLst>
                                      </p:cBhvr>
                                      <p:tavLst>
                                        <p:tav tm="0">
                                          <p:val>
                                            <p:fltVal val="0"/>
                                          </p:val>
                                        </p:tav>
                                        <p:tav tm="100000">
                                          <p:val>
                                            <p:strVal val="#ppt_w"/>
                                          </p:val>
                                        </p:tav>
                                      </p:tavLst>
                                    </p:anim>
                                    <p:anim calcmode="lin" valueType="num">
                                      <p:cBhvr>
                                        <p:cTn id="8" dur="1750" fill="hold"/>
                                        <p:tgtEl>
                                          <p:spTgt spid="7"/>
                                        </p:tgtEl>
                                        <p:attrNameLst>
                                          <p:attrName>ppt_h</p:attrName>
                                        </p:attrNameLst>
                                      </p:cBhvr>
                                      <p:tavLst>
                                        <p:tav tm="0">
                                          <p:val>
                                            <p:fltVal val="0"/>
                                          </p:val>
                                        </p:tav>
                                        <p:tav tm="100000">
                                          <p:val>
                                            <p:strVal val="#ppt_h"/>
                                          </p:val>
                                        </p:tav>
                                      </p:tavLst>
                                    </p:anim>
                                    <p:anim calcmode="lin" valueType="num">
                                      <p:cBhvr>
                                        <p:cTn id="9" dur="1750" fill="hold"/>
                                        <p:tgtEl>
                                          <p:spTgt spid="7"/>
                                        </p:tgtEl>
                                        <p:attrNameLst>
                                          <p:attrName>style.rotation</p:attrName>
                                        </p:attrNameLst>
                                      </p:cBhvr>
                                      <p:tavLst>
                                        <p:tav tm="0">
                                          <p:val>
                                            <p:fltVal val="360"/>
                                          </p:val>
                                        </p:tav>
                                        <p:tav tm="100000">
                                          <p:val>
                                            <p:fltVal val="0"/>
                                          </p:val>
                                        </p:tav>
                                      </p:tavLst>
                                    </p:anim>
                                    <p:animEffect transition="in" filter="fade">
                                      <p:cBhvr>
                                        <p:cTn id="10" dur="1750"/>
                                        <p:tgtEl>
                                          <p:spTgt spid="7"/>
                                        </p:tgtEl>
                                      </p:cBhvr>
                                    </p:animEffect>
                                  </p:childTnLst>
                                </p:cTn>
                              </p:par>
                            </p:childTnLst>
                          </p:cTn>
                        </p:par>
                        <p:par>
                          <p:cTn id="11" fill="hold">
                            <p:stCondLst>
                              <p:cond delay="1750"/>
                            </p:stCondLst>
                            <p:childTnLst>
                              <p:par>
                                <p:cTn id="12" presetID="2" presetClass="entr" presetSubtype="2"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1+#ppt_w/2"/>
                                          </p:val>
                                        </p:tav>
                                        <p:tav tm="100000">
                                          <p:val>
                                            <p:strVal val="#ppt_x"/>
                                          </p:val>
                                        </p:tav>
                                      </p:tavLst>
                                    </p:anim>
                                    <p:anim calcmode="lin" valueType="num">
                                      <p:cBhvr additive="base">
                                        <p:cTn id="15"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2.1 </a:t>
            </a:r>
            <a:r>
              <a:rPr lang="zh-CN" altLang="en-US" sz="2800" b="1" dirty="0">
                <a:solidFill>
                  <a:schemeClr val="bg1"/>
                </a:solidFill>
                <a:latin typeface="微软雅黑" panose="020B0503020204020204" pitchFamily="34" charset="-122"/>
                <a:ea typeface="微软雅黑" panose="020B0503020204020204" pitchFamily="34" charset="-122"/>
              </a:rPr>
              <a:t>竞争环境分析</a:t>
            </a:r>
          </a:p>
        </p:txBody>
      </p:sp>
      <p:grpSp>
        <p:nvGrpSpPr>
          <p:cNvPr id="4" name="组合 3"/>
          <p:cNvGrpSpPr/>
          <p:nvPr/>
        </p:nvGrpSpPr>
        <p:grpSpPr>
          <a:xfrm>
            <a:off x="8166848" y="1735090"/>
            <a:ext cx="4025152" cy="4106791"/>
            <a:chOff x="8166848" y="1836691"/>
            <a:chExt cx="4025152" cy="4106791"/>
          </a:xfrm>
        </p:grpSpPr>
        <p:pic>
          <p:nvPicPr>
            <p:cNvPr id="5" name="图片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166848" y="1836691"/>
              <a:ext cx="4025152" cy="4106791"/>
            </a:xfrm>
            <a:prstGeom prst="rect">
              <a:avLst/>
            </a:prstGeom>
          </p:spPr>
        </p:pic>
        <p:pic>
          <p:nvPicPr>
            <p:cNvPr id="6" name="图片 5"/>
            <p:cNvPicPr>
              <a:picLocks noChangeAspect="1"/>
            </p:cNvPicPr>
            <p:nvPr/>
          </p:nvPicPr>
          <p:blipFill rotWithShape="1">
            <a:blip r:embed="rId5"/>
            <a:srcRect r="8347"/>
            <a:stretch/>
          </p:blipFill>
          <p:spPr>
            <a:xfrm>
              <a:off x="8705707" y="2269169"/>
              <a:ext cx="3486293" cy="2354405"/>
            </a:xfrm>
            <a:prstGeom prst="rect">
              <a:avLst/>
            </a:prstGeom>
          </p:spPr>
        </p:pic>
      </p:grpSp>
      <p:grpSp>
        <p:nvGrpSpPr>
          <p:cNvPr id="7" name="组合 6"/>
          <p:cNvGrpSpPr/>
          <p:nvPr/>
        </p:nvGrpSpPr>
        <p:grpSpPr>
          <a:xfrm>
            <a:off x="1189846" y="2291871"/>
            <a:ext cx="5896754" cy="2301581"/>
            <a:chOff x="1189846" y="2291871"/>
            <a:chExt cx="5896754" cy="2301581"/>
          </a:xfrm>
        </p:grpSpPr>
        <p:sp>
          <p:nvSpPr>
            <p:cNvPr id="8" name="Oval 10"/>
            <p:cNvSpPr>
              <a:spLocks noChangeAspect="1"/>
            </p:cNvSpPr>
            <p:nvPr/>
          </p:nvSpPr>
          <p:spPr>
            <a:xfrm>
              <a:off x="1189846" y="2291871"/>
              <a:ext cx="576000" cy="576000"/>
            </a:xfrm>
            <a:prstGeom prst="ellipse">
              <a:avLst/>
            </a:prstGeom>
            <a:solidFill>
              <a:srgbClr val="03715B"/>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9" name="Oval 13"/>
            <p:cNvSpPr>
              <a:spLocks noChangeAspect="1"/>
            </p:cNvSpPr>
            <p:nvPr/>
          </p:nvSpPr>
          <p:spPr>
            <a:xfrm>
              <a:off x="1189846" y="3151000"/>
              <a:ext cx="576000" cy="576000"/>
            </a:xfrm>
            <a:prstGeom prst="ellipse">
              <a:avLst/>
            </a:prstGeom>
            <a:solidFill>
              <a:srgbClr val="03715B"/>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0" name="Picture 14" descr="phone.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337166" y="3308480"/>
              <a:ext cx="289548" cy="289548"/>
            </a:xfrm>
            <a:prstGeom prst="rect">
              <a:avLst/>
            </a:prstGeom>
          </p:spPr>
        </p:pic>
        <p:pic>
          <p:nvPicPr>
            <p:cNvPr id="11" name="Picture 15" descr="bulb.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327006" y="2455214"/>
              <a:ext cx="289548" cy="289548"/>
            </a:xfrm>
            <a:prstGeom prst="rect">
              <a:avLst/>
            </a:prstGeom>
          </p:spPr>
        </p:pic>
        <p:sp>
          <p:nvSpPr>
            <p:cNvPr id="14" name="Oval 19"/>
            <p:cNvSpPr>
              <a:spLocks noChangeAspect="1"/>
            </p:cNvSpPr>
            <p:nvPr/>
          </p:nvSpPr>
          <p:spPr>
            <a:xfrm>
              <a:off x="1189846" y="4017452"/>
              <a:ext cx="576000" cy="576000"/>
            </a:xfrm>
            <a:prstGeom prst="ellipse">
              <a:avLst/>
            </a:prstGeom>
            <a:solidFill>
              <a:srgbClr val="03715B"/>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5" name="Picture 23" descr="cloud.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357486" y="4172826"/>
              <a:ext cx="251998" cy="251998"/>
            </a:xfrm>
            <a:prstGeom prst="rect">
              <a:avLst/>
            </a:prstGeom>
          </p:spPr>
        </p:pic>
        <p:sp>
          <p:nvSpPr>
            <p:cNvPr id="16" name="矩形 15"/>
            <p:cNvSpPr/>
            <p:nvPr/>
          </p:nvSpPr>
          <p:spPr>
            <a:xfrm>
              <a:off x="2017306" y="2350806"/>
              <a:ext cx="5069294" cy="495136"/>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农业电商平台的竞争对手如淘宝农村、京东农村、苏宁易购农村等。</a:t>
              </a:r>
              <a:endPar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7" name="矩形 16"/>
            <p:cNvSpPr/>
            <p:nvPr/>
          </p:nvSpPr>
          <p:spPr>
            <a:xfrm>
              <a:off x="2017306" y="3152912"/>
              <a:ext cx="5069294" cy="236603"/>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社交媒体平台的竞争对手如微信、微博、知乎等</a:t>
              </a:r>
              <a:endPar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8" name="矩形 17"/>
            <p:cNvSpPr/>
            <p:nvPr/>
          </p:nvSpPr>
          <p:spPr>
            <a:xfrm>
              <a:off x="2017306" y="4033483"/>
              <a:ext cx="5069294" cy="495136"/>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一些专门的农产品推广交流</a:t>
              </a: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APP</a:t>
              </a:r>
              <a:r>
                <a:rPr lang="zh-CN" altLang="en-US"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，如“农品汇”、“农村淘宝”等</a:t>
              </a:r>
              <a:endPar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2829586827"/>
      </p:ext>
    </p:extLst>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1+#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2.2 </a:t>
            </a:r>
            <a:r>
              <a:rPr lang="zh-CN" altLang="en-US" sz="2800" b="1" dirty="0">
                <a:solidFill>
                  <a:schemeClr val="bg1"/>
                </a:solidFill>
                <a:latin typeface="微软雅黑" panose="020B0503020204020204" pitchFamily="34" charset="-122"/>
                <a:ea typeface="微软雅黑" panose="020B0503020204020204" pitchFamily="34" charset="-122"/>
              </a:rPr>
              <a:t>竞争对手分析</a:t>
            </a:r>
          </a:p>
        </p:txBody>
      </p:sp>
      <p:grpSp>
        <p:nvGrpSpPr>
          <p:cNvPr id="4" name="组合 3"/>
          <p:cNvGrpSpPr/>
          <p:nvPr/>
        </p:nvGrpSpPr>
        <p:grpSpPr>
          <a:xfrm>
            <a:off x="951265" y="2429846"/>
            <a:ext cx="4590731" cy="1709836"/>
            <a:chOff x="876620" y="1795364"/>
            <a:chExt cx="4590731" cy="1709836"/>
          </a:xfrm>
        </p:grpSpPr>
        <p:sp>
          <p:nvSpPr>
            <p:cNvPr id="5" name="圆角矩形 4"/>
            <p:cNvSpPr/>
            <p:nvPr/>
          </p:nvSpPr>
          <p:spPr>
            <a:xfrm>
              <a:off x="876620" y="2029447"/>
              <a:ext cx="4590731" cy="1475753"/>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209995" y="2357034"/>
              <a:ext cx="3923980" cy="959943"/>
            </a:xfrm>
            <a:prstGeom prst="rect">
              <a:avLst/>
            </a:prstGeom>
          </p:spPr>
          <p:txBody>
            <a:bodyPr wrap="square">
              <a:spAutoFit/>
            </a:bodyPr>
            <a:lstStyle/>
            <a:p>
              <a:pPr defTabSz="1216817">
                <a:lnSpc>
                  <a:spcPct val="120000"/>
                </a:lnSpc>
                <a:spcBef>
                  <a:spcPct val="20000"/>
                </a:spcBef>
              </a:pPr>
              <a:r>
                <a:rPr lang="zh-CN" altLang="en-US"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1</a:t>
              </a:r>
              <a:r>
                <a:rPr lang="zh-CN" altLang="en-US"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）销售渠道广泛，可以提供更多的销售机会和曝光机会。（</a:t>
              </a:r>
              <a:r>
                <a:rPr lang="en-US" altLang="zh-CN"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2</a:t>
              </a:r>
              <a:r>
                <a:rPr lang="zh-CN" altLang="en-US"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）可以提供更多的农产品选择，满足用户的多样化需求（</a:t>
              </a:r>
              <a:r>
                <a:rPr lang="en-US" altLang="zh-CN"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3</a:t>
              </a:r>
              <a:r>
                <a:rPr lang="zh-CN" altLang="en-US"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）可以提供更加便捷的购物体验，让用户可以随时随地进行购物。</a:t>
              </a:r>
            </a:p>
          </p:txBody>
        </p:sp>
        <p:sp>
          <p:nvSpPr>
            <p:cNvPr id="7" name="圆角矩形 6"/>
            <p:cNvSpPr/>
            <p:nvPr/>
          </p:nvSpPr>
          <p:spPr>
            <a:xfrm>
              <a:off x="1532226" y="1795364"/>
              <a:ext cx="3279515" cy="462161"/>
            </a:xfrm>
            <a:prstGeom prst="roundRect">
              <a:avLst/>
            </a:prstGeom>
            <a:solidFill>
              <a:srgbClr val="03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763472" y="1845162"/>
              <a:ext cx="2797972" cy="338554"/>
            </a:xfrm>
            <a:prstGeom prst="rect">
              <a:avLst/>
            </a:prstGeom>
            <a:noFill/>
          </p:spPr>
          <p:txBody>
            <a:bodyPr wrap="square" rtlCol="0">
              <a:spAutoFit/>
            </a:bodyPr>
            <a:lstStyle/>
            <a:p>
              <a:pPr lvl="0" algn="ctr" defTabSz="1216817">
                <a:spcBef>
                  <a:spcPct val="20000"/>
                </a:spcBef>
                <a:defRPr/>
              </a:pPr>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优点</a:t>
              </a:r>
              <a:endPar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9" name="图片 8"/>
          <p:cNvPicPr>
            <a:picLocks noChangeAspect="1"/>
          </p:cNvPicPr>
          <p:nvPr/>
        </p:nvPicPr>
        <p:blipFill>
          <a:blip r:embed="rId4"/>
          <a:stretch>
            <a:fillRect/>
          </a:stretch>
        </p:blipFill>
        <p:spPr>
          <a:xfrm>
            <a:off x="6907263" y="1671328"/>
            <a:ext cx="3392437" cy="4157879"/>
          </a:xfrm>
          <a:prstGeom prst="rect">
            <a:avLst/>
          </a:prstGeom>
        </p:spPr>
      </p:pic>
      <p:grpSp>
        <p:nvGrpSpPr>
          <p:cNvPr id="10" name="组合 9"/>
          <p:cNvGrpSpPr/>
          <p:nvPr/>
        </p:nvGrpSpPr>
        <p:grpSpPr>
          <a:xfrm>
            <a:off x="951264" y="4680996"/>
            <a:ext cx="4590731" cy="1668529"/>
            <a:chOff x="876619" y="4046514"/>
            <a:chExt cx="4590731" cy="1668529"/>
          </a:xfrm>
        </p:grpSpPr>
        <p:sp>
          <p:nvSpPr>
            <p:cNvPr id="11" name="圆角矩形 10"/>
            <p:cNvSpPr/>
            <p:nvPr/>
          </p:nvSpPr>
          <p:spPr>
            <a:xfrm>
              <a:off x="876619" y="4239290"/>
              <a:ext cx="4590731" cy="1475753"/>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209994" y="4566877"/>
              <a:ext cx="3923980" cy="1033809"/>
            </a:xfrm>
            <a:prstGeom prst="rect">
              <a:avLst/>
            </a:prstGeom>
          </p:spPr>
          <p:txBody>
            <a:bodyPr wrap="square">
              <a:spAutoFit/>
            </a:bodyPr>
            <a:lstStyle/>
            <a:p>
              <a:pPr defTabSz="1216817">
                <a:lnSpc>
                  <a:spcPct val="120000"/>
                </a:lnSpc>
                <a:spcBef>
                  <a:spcPct val="20000"/>
                </a:spcBef>
              </a:pPr>
              <a:r>
                <a:rPr lang="zh-CN" altLang="en-US"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1</a:t>
              </a:r>
              <a:r>
                <a:rPr lang="zh-CN" altLang="en-US"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）缺乏专业性，无法提供更加专业的农业知识和经验的交流和分享；</a:t>
              </a:r>
            </a:p>
            <a:p>
              <a:pPr defTabSz="1216817">
                <a:lnSpc>
                  <a:spcPct val="120000"/>
                </a:lnSpc>
                <a:spcBef>
                  <a:spcPct val="20000"/>
                </a:spcBef>
              </a:pPr>
              <a:r>
                <a:rPr lang="zh-CN" altLang="en-US"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2</a:t>
              </a:r>
              <a:r>
                <a:rPr lang="zh-CN" altLang="en-US"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）价格竞争激烈，利润空间较小；</a:t>
              </a:r>
            </a:p>
            <a:p>
              <a:pPr defTabSz="1216817">
                <a:lnSpc>
                  <a:spcPct val="120000"/>
                </a:lnSpc>
                <a:spcBef>
                  <a:spcPct val="20000"/>
                </a:spcBef>
              </a:pPr>
              <a:r>
                <a:rPr lang="zh-CN" altLang="en-US"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3</a:t>
              </a:r>
              <a:r>
                <a:rPr lang="zh-CN" altLang="en-US"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）产品质量难以保证，存在一定的风险。</a:t>
              </a:r>
            </a:p>
          </p:txBody>
        </p:sp>
        <p:sp>
          <p:nvSpPr>
            <p:cNvPr id="15" name="圆角矩形 14"/>
            <p:cNvSpPr/>
            <p:nvPr/>
          </p:nvSpPr>
          <p:spPr>
            <a:xfrm>
              <a:off x="1532226" y="4046514"/>
              <a:ext cx="3279515" cy="462161"/>
            </a:xfrm>
            <a:prstGeom prst="roundRect">
              <a:avLst/>
            </a:prstGeom>
            <a:solidFill>
              <a:srgbClr val="03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744422" y="4098792"/>
              <a:ext cx="2797972" cy="338554"/>
            </a:xfrm>
            <a:prstGeom prst="rect">
              <a:avLst/>
            </a:prstGeom>
            <a:noFill/>
          </p:spPr>
          <p:txBody>
            <a:bodyPr wrap="square" rtlCol="0">
              <a:spAutoFit/>
            </a:bodyPr>
            <a:lstStyle/>
            <a:p>
              <a:pPr lvl="0" algn="ctr" defTabSz="1216817">
                <a:spcBef>
                  <a:spcPct val="20000"/>
                </a:spcBef>
                <a:defRPr/>
              </a:pPr>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缺点</a:t>
              </a:r>
              <a:endPar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cxnSp>
        <p:nvCxnSpPr>
          <p:cNvPr id="2" name="直接连接符 1">
            <a:extLst>
              <a:ext uri="{FF2B5EF4-FFF2-40B4-BE49-F238E27FC236}">
                <a16:creationId xmlns:a16="http://schemas.microsoft.com/office/drawing/2014/main" id="{00D4B3C9-A045-4406-98ED-48363792F6ED}"/>
              </a:ext>
            </a:extLst>
          </p:cNvPr>
          <p:cNvCxnSpPr/>
          <p:nvPr/>
        </p:nvCxnSpPr>
        <p:spPr>
          <a:xfrm>
            <a:off x="942131" y="2215050"/>
            <a:ext cx="4736592" cy="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3" name="TextBox 13">
            <a:extLst>
              <a:ext uri="{FF2B5EF4-FFF2-40B4-BE49-F238E27FC236}">
                <a16:creationId xmlns:a16="http://schemas.microsoft.com/office/drawing/2014/main" id="{CBDA83A8-51F2-3766-35C1-C44CE6EBF7A0}"/>
              </a:ext>
            </a:extLst>
          </p:cNvPr>
          <p:cNvSpPr txBox="1"/>
          <p:nvPr/>
        </p:nvSpPr>
        <p:spPr>
          <a:xfrm>
            <a:off x="942131" y="1283027"/>
            <a:ext cx="3392437" cy="861774"/>
          </a:xfrm>
          <a:prstGeom prst="rect">
            <a:avLst/>
          </a:prstGeom>
          <a:noFill/>
        </p:spPr>
        <p:txBody>
          <a:bodyPr wrap="square" lIns="0" tIns="0" rIns="0" bIns="0" rtlCol="0" anchor="t" anchorCtr="0">
            <a:spAutoFit/>
          </a:bodyPr>
          <a:lstStyle/>
          <a:p>
            <a:pPr defTabSz="1216817">
              <a:spcBef>
                <a:spcPct val="20000"/>
              </a:spcBef>
              <a:defRPr/>
            </a:pPr>
            <a:r>
              <a:rPr lang="zh-CN" altLang="en-US" sz="2800" b="1" dirty="0">
                <a:solidFill>
                  <a:srgbClr val="000000"/>
                </a:solidFill>
                <a:latin typeface="Arial" panose="020B0604020202020204" pitchFamily="34" charset="0"/>
                <a:ea typeface="微软雅黑" panose="020B0503020204020204" pitchFamily="34" charset="-122"/>
                <a:sym typeface="Arial" panose="020B0604020202020204" pitchFamily="34" charset="0"/>
              </a:rPr>
              <a:t>淘宝京东等提供的电商农产品销售平台</a:t>
            </a:r>
            <a:endParaRPr lang="en-US" sz="2800" b="1"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680660603"/>
      </p:ext>
    </p:extLst>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1000"/>
                                        <p:tgtEl>
                                          <p:spTgt spid="2"/>
                                        </p:tgtEl>
                                      </p:cBhvr>
                                    </p:animEffect>
                                    <p:anim calcmode="lin" valueType="num">
                                      <p:cBhvr>
                                        <p:cTn id="30" dur="1000" fill="hold"/>
                                        <p:tgtEl>
                                          <p:spTgt spid="2"/>
                                        </p:tgtEl>
                                        <p:attrNameLst>
                                          <p:attrName>ppt_x</p:attrName>
                                        </p:attrNameLst>
                                      </p:cBhvr>
                                      <p:tavLst>
                                        <p:tav tm="0">
                                          <p:val>
                                            <p:strVal val="#ppt_x"/>
                                          </p:val>
                                        </p:tav>
                                        <p:tav tm="100000">
                                          <p:val>
                                            <p:strVal val="#ppt_x"/>
                                          </p:val>
                                        </p:tav>
                                      </p:tavLst>
                                    </p:anim>
                                    <p:anim calcmode="lin" valueType="num">
                                      <p:cBhvr>
                                        <p:cTn id="3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2.2 </a:t>
            </a:r>
            <a:r>
              <a:rPr lang="zh-CN" altLang="en-US" sz="2800" b="1" dirty="0">
                <a:solidFill>
                  <a:schemeClr val="bg1"/>
                </a:solidFill>
                <a:latin typeface="微软雅黑" panose="020B0503020204020204" pitchFamily="34" charset="-122"/>
                <a:ea typeface="微软雅黑" panose="020B0503020204020204" pitchFamily="34" charset="-122"/>
              </a:rPr>
              <a:t>竞争对手分析</a:t>
            </a:r>
          </a:p>
        </p:txBody>
      </p:sp>
      <p:grpSp>
        <p:nvGrpSpPr>
          <p:cNvPr id="5" name="组合 4"/>
          <p:cNvGrpSpPr/>
          <p:nvPr/>
        </p:nvGrpSpPr>
        <p:grpSpPr>
          <a:xfrm>
            <a:off x="1597857" y="2147049"/>
            <a:ext cx="3069899" cy="3069899"/>
            <a:chOff x="1597857" y="2147049"/>
            <a:chExt cx="3069899" cy="3069899"/>
          </a:xfrm>
        </p:grpSpPr>
        <p:sp>
          <p:nvSpPr>
            <p:cNvPr id="6" name="Oval 1"/>
            <p:cNvSpPr/>
            <p:nvPr/>
          </p:nvSpPr>
          <p:spPr>
            <a:xfrm>
              <a:off x="1597857" y="2147049"/>
              <a:ext cx="3069899" cy="3069899"/>
            </a:xfrm>
            <a:prstGeom prst="ellipse">
              <a:avLst/>
            </a:prstGeom>
            <a:solidFill>
              <a:srgbClr val="E6E9E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7" name="Oval 1"/>
            <p:cNvSpPr/>
            <p:nvPr/>
          </p:nvSpPr>
          <p:spPr>
            <a:xfrm>
              <a:off x="1812480" y="2361672"/>
              <a:ext cx="2640654" cy="2640654"/>
            </a:xfrm>
            <a:prstGeom prst="ellipse">
              <a:avLst/>
            </a:prstGeom>
            <a:solidFill>
              <a:srgbClr val="0371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nvGrpSpPr>
            <p:cNvPr id="8" name="组合 7"/>
            <p:cNvGrpSpPr/>
            <p:nvPr/>
          </p:nvGrpSpPr>
          <p:grpSpPr>
            <a:xfrm>
              <a:off x="2752724" y="3228975"/>
              <a:ext cx="828675" cy="903095"/>
              <a:chOff x="5483226" y="5110164"/>
              <a:chExt cx="260350" cy="258763"/>
            </a:xfrm>
            <a:solidFill>
              <a:schemeClr val="bg1"/>
            </a:solidFill>
          </p:grpSpPr>
          <p:sp>
            <p:nvSpPr>
              <p:cNvPr id="9" name="Freeform 368"/>
              <p:cNvSpPr>
                <a:spLocks/>
              </p:cNvSpPr>
              <p:nvPr/>
            </p:nvSpPr>
            <p:spPr bwMode="auto">
              <a:xfrm>
                <a:off x="5522913" y="5275264"/>
                <a:ext cx="82550" cy="93663"/>
              </a:xfrm>
              <a:custGeom>
                <a:avLst/>
                <a:gdLst>
                  <a:gd name="T0" fmla="*/ 0 w 92"/>
                  <a:gd name="T1" fmla="*/ 0 h 104"/>
                  <a:gd name="T2" fmla="*/ 18 w 92"/>
                  <a:gd name="T3" fmla="*/ 24 h 104"/>
                  <a:gd name="T4" fmla="*/ 18 w 92"/>
                  <a:gd name="T5" fmla="*/ 89 h 104"/>
                  <a:gd name="T6" fmla="*/ 33 w 92"/>
                  <a:gd name="T7" fmla="*/ 104 h 104"/>
                  <a:gd name="T8" fmla="*/ 76 w 92"/>
                  <a:gd name="T9" fmla="*/ 104 h 104"/>
                  <a:gd name="T10" fmla="*/ 92 w 92"/>
                  <a:gd name="T11" fmla="*/ 89 h 104"/>
                  <a:gd name="T12" fmla="*/ 74 w 92"/>
                  <a:gd name="T13" fmla="*/ 24 h 104"/>
                  <a:gd name="T14" fmla="*/ 84 w 92"/>
                  <a:gd name="T15" fmla="*/ 9 h 104"/>
                  <a:gd name="T16" fmla="*/ 22 w 92"/>
                  <a:gd name="T17" fmla="*/ 2 h 104"/>
                  <a:gd name="T18" fmla="*/ 0 w 9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04">
                    <a:moveTo>
                      <a:pt x="0" y="0"/>
                    </a:moveTo>
                    <a:cubicBezTo>
                      <a:pt x="18" y="24"/>
                      <a:pt x="18" y="24"/>
                      <a:pt x="18" y="24"/>
                    </a:cubicBezTo>
                    <a:cubicBezTo>
                      <a:pt x="18" y="89"/>
                      <a:pt x="18" y="89"/>
                      <a:pt x="18" y="89"/>
                    </a:cubicBezTo>
                    <a:cubicBezTo>
                      <a:pt x="18" y="97"/>
                      <a:pt x="25" y="104"/>
                      <a:pt x="33" y="104"/>
                    </a:cubicBezTo>
                    <a:cubicBezTo>
                      <a:pt x="76" y="104"/>
                      <a:pt x="76" y="104"/>
                      <a:pt x="76" y="104"/>
                    </a:cubicBezTo>
                    <a:cubicBezTo>
                      <a:pt x="85" y="104"/>
                      <a:pt x="92" y="97"/>
                      <a:pt x="92" y="89"/>
                    </a:cubicBezTo>
                    <a:cubicBezTo>
                      <a:pt x="74" y="24"/>
                      <a:pt x="74" y="24"/>
                      <a:pt x="74" y="24"/>
                    </a:cubicBezTo>
                    <a:cubicBezTo>
                      <a:pt x="84" y="9"/>
                      <a:pt x="84" y="9"/>
                      <a:pt x="84" y="9"/>
                    </a:cubicBezTo>
                    <a:cubicBezTo>
                      <a:pt x="62" y="5"/>
                      <a:pt x="40" y="2"/>
                      <a:pt x="22" y="2"/>
                    </a:cubicBezTo>
                    <a:cubicBezTo>
                      <a:pt x="14" y="2"/>
                      <a:pt x="7"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369"/>
              <p:cNvSpPr>
                <a:spLocks/>
              </p:cNvSpPr>
              <p:nvPr/>
            </p:nvSpPr>
            <p:spPr bwMode="auto">
              <a:xfrm>
                <a:off x="5564188" y="5110164"/>
                <a:ext cx="179388" cy="196850"/>
              </a:xfrm>
              <a:custGeom>
                <a:avLst/>
                <a:gdLst>
                  <a:gd name="T0" fmla="*/ 0 w 198"/>
                  <a:gd name="T1" fmla="*/ 160 h 219"/>
                  <a:gd name="T2" fmla="*/ 198 w 198"/>
                  <a:gd name="T3" fmla="*/ 219 h 219"/>
                  <a:gd name="T4" fmla="*/ 198 w 198"/>
                  <a:gd name="T5" fmla="*/ 0 h 219"/>
                  <a:gd name="T6" fmla="*/ 0 w 198"/>
                  <a:gd name="T7" fmla="*/ 59 h 219"/>
                  <a:gd name="T8" fmla="*/ 0 w 198"/>
                  <a:gd name="T9" fmla="*/ 160 h 219"/>
                </a:gdLst>
                <a:ahLst/>
                <a:cxnLst>
                  <a:cxn ang="0">
                    <a:pos x="T0" y="T1"/>
                  </a:cxn>
                  <a:cxn ang="0">
                    <a:pos x="T2" y="T3"/>
                  </a:cxn>
                  <a:cxn ang="0">
                    <a:pos x="T4" y="T5"/>
                  </a:cxn>
                  <a:cxn ang="0">
                    <a:pos x="T6" y="T7"/>
                  </a:cxn>
                  <a:cxn ang="0">
                    <a:pos x="T8" y="T9"/>
                  </a:cxn>
                </a:cxnLst>
                <a:rect l="0" t="0" r="r" b="b"/>
                <a:pathLst>
                  <a:path w="198" h="219">
                    <a:moveTo>
                      <a:pt x="0" y="160"/>
                    </a:moveTo>
                    <a:cubicBezTo>
                      <a:pt x="78" y="168"/>
                      <a:pt x="185" y="207"/>
                      <a:pt x="198" y="219"/>
                    </a:cubicBezTo>
                    <a:cubicBezTo>
                      <a:pt x="198" y="0"/>
                      <a:pt x="198" y="0"/>
                      <a:pt x="198" y="0"/>
                    </a:cubicBezTo>
                    <a:cubicBezTo>
                      <a:pt x="182" y="14"/>
                      <a:pt x="77" y="52"/>
                      <a:pt x="0" y="59"/>
                    </a:cubicBezTo>
                    <a:lnTo>
                      <a:pt x="0" y="1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370"/>
              <p:cNvSpPr>
                <a:spLocks/>
              </p:cNvSpPr>
              <p:nvPr/>
            </p:nvSpPr>
            <p:spPr bwMode="auto">
              <a:xfrm>
                <a:off x="5483226" y="5164139"/>
                <a:ext cx="52388" cy="88900"/>
              </a:xfrm>
              <a:custGeom>
                <a:avLst/>
                <a:gdLst>
                  <a:gd name="T0" fmla="*/ 57 w 57"/>
                  <a:gd name="T1" fmla="*/ 98 h 98"/>
                  <a:gd name="T2" fmla="*/ 57 w 57"/>
                  <a:gd name="T3" fmla="*/ 0 h 98"/>
                  <a:gd name="T4" fmla="*/ 0 w 57"/>
                  <a:gd name="T5" fmla="*/ 49 h 98"/>
                  <a:gd name="T6" fmla="*/ 57 w 57"/>
                  <a:gd name="T7" fmla="*/ 98 h 98"/>
                </a:gdLst>
                <a:ahLst/>
                <a:cxnLst>
                  <a:cxn ang="0">
                    <a:pos x="T0" y="T1"/>
                  </a:cxn>
                  <a:cxn ang="0">
                    <a:pos x="T2" y="T3"/>
                  </a:cxn>
                  <a:cxn ang="0">
                    <a:pos x="T4" y="T5"/>
                  </a:cxn>
                  <a:cxn ang="0">
                    <a:pos x="T6" y="T7"/>
                  </a:cxn>
                </a:cxnLst>
                <a:rect l="0" t="0" r="r" b="b"/>
                <a:pathLst>
                  <a:path w="57" h="98">
                    <a:moveTo>
                      <a:pt x="57" y="98"/>
                    </a:moveTo>
                    <a:cubicBezTo>
                      <a:pt x="57" y="0"/>
                      <a:pt x="57" y="0"/>
                      <a:pt x="57" y="0"/>
                    </a:cubicBezTo>
                    <a:cubicBezTo>
                      <a:pt x="11" y="3"/>
                      <a:pt x="0" y="31"/>
                      <a:pt x="0" y="49"/>
                    </a:cubicBezTo>
                    <a:cubicBezTo>
                      <a:pt x="0" y="68"/>
                      <a:pt x="10" y="94"/>
                      <a:pt x="5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 name="组合 1">
            <a:extLst>
              <a:ext uri="{FF2B5EF4-FFF2-40B4-BE49-F238E27FC236}">
                <a16:creationId xmlns:a16="http://schemas.microsoft.com/office/drawing/2014/main" id="{136B5837-548E-B289-146F-9583D8F7FC58}"/>
              </a:ext>
            </a:extLst>
          </p:cNvPr>
          <p:cNvGrpSpPr/>
          <p:nvPr/>
        </p:nvGrpSpPr>
        <p:grpSpPr>
          <a:xfrm>
            <a:off x="5743455" y="2299218"/>
            <a:ext cx="4590731" cy="1709836"/>
            <a:chOff x="876620" y="1795364"/>
            <a:chExt cx="4590731" cy="1709836"/>
          </a:xfrm>
        </p:grpSpPr>
        <p:sp>
          <p:nvSpPr>
            <p:cNvPr id="3" name="圆角矩形 4">
              <a:extLst>
                <a:ext uri="{FF2B5EF4-FFF2-40B4-BE49-F238E27FC236}">
                  <a16:creationId xmlns:a16="http://schemas.microsoft.com/office/drawing/2014/main" id="{F717F1F7-75E5-079C-37ED-1F9E7F681AC0}"/>
                </a:ext>
              </a:extLst>
            </p:cNvPr>
            <p:cNvSpPr/>
            <p:nvPr/>
          </p:nvSpPr>
          <p:spPr>
            <a:xfrm>
              <a:off x="876620" y="2029447"/>
              <a:ext cx="4590731" cy="1475753"/>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F7E0C413-1CAB-95F3-19C1-8190D43DD184}"/>
                </a:ext>
              </a:extLst>
            </p:cNvPr>
            <p:cNvSpPr/>
            <p:nvPr/>
          </p:nvSpPr>
          <p:spPr>
            <a:xfrm>
              <a:off x="1209995" y="2357034"/>
              <a:ext cx="3923980" cy="775277"/>
            </a:xfrm>
            <a:prstGeom prst="rect">
              <a:avLst/>
            </a:prstGeom>
          </p:spPr>
          <p:txBody>
            <a:bodyPr wrap="square">
              <a:spAutoFit/>
            </a:bodyPr>
            <a:lstStyle/>
            <a:p>
              <a:pPr defTabSz="1216817">
                <a:lnSpc>
                  <a:spcPct val="120000"/>
                </a:lnSpc>
                <a:spcBef>
                  <a:spcPct val="20000"/>
                </a:spcBef>
              </a:pPr>
              <a:r>
                <a:rPr lang="zh-CN" altLang="en-US"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1</a:t>
              </a:r>
              <a:r>
                <a:rPr lang="zh-CN" altLang="en-US"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）可以提供更加专业的农业知识和经验的交流和分享（</a:t>
              </a:r>
              <a:r>
                <a:rPr lang="en-US" altLang="zh-CN"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2</a:t>
              </a:r>
              <a:r>
                <a:rPr lang="zh-CN" altLang="en-US"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）可以建立社交关系（</a:t>
              </a:r>
              <a:r>
                <a:rPr lang="en-US" altLang="zh-CN"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3</a:t>
              </a:r>
              <a:r>
                <a:rPr lang="zh-CN" altLang="en-US"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）加用户的互动和交流；</a:t>
              </a:r>
            </a:p>
            <a:p>
              <a:pPr defTabSz="1216817">
                <a:lnSpc>
                  <a:spcPct val="120000"/>
                </a:lnSpc>
                <a:spcBef>
                  <a:spcPct val="20000"/>
                </a:spcBef>
              </a:pPr>
              <a:r>
                <a:rPr lang="zh-CN" altLang="en-US"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4</a:t>
              </a:r>
              <a:r>
                <a:rPr lang="zh-CN" altLang="en-US"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）可以提高用户的参与度，增加用户的粘性。</a:t>
              </a:r>
            </a:p>
          </p:txBody>
        </p:sp>
        <p:sp>
          <p:nvSpPr>
            <p:cNvPr id="17" name="圆角矩形 6">
              <a:extLst>
                <a:ext uri="{FF2B5EF4-FFF2-40B4-BE49-F238E27FC236}">
                  <a16:creationId xmlns:a16="http://schemas.microsoft.com/office/drawing/2014/main" id="{ACF5DC43-0FD0-8960-C3E3-FCE7A369C1E2}"/>
                </a:ext>
              </a:extLst>
            </p:cNvPr>
            <p:cNvSpPr/>
            <p:nvPr/>
          </p:nvSpPr>
          <p:spPr>
            <a:xfrm>
              <a:off x="1532226" y="1795364"/>
              <a:ext cx="3279515" cy="462161"/>
            </a:xfrm>
            <a:prstGeom prst="roundRect">
              <a:avLst/>
            </a:prstGeom>
            <a:solidFill>
              <a:srgbClr val="03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615AE7FF-660B-091D-5AEE-6F4724CD9301}"/>
                </a:ext>
              </a:extLst>
            </p:cNvPr>
            <p:cNvSpPr txBox="1"/>
            <p:nvPr/>
          </p:nvSpPr>
          <p:spPr>
            <a:xfrm>
              <a:off x="1763472" y="1845162"/>
              <a:ext cx="2797972" cy="338554"/>
            </a:xfrm>
            <a:prstGeom prst="rect">
              <a:avLst/>
            </a:prstGeom>
            <a:noFill/>
          </p:spPr>
          <p:txBody>
            <a:bodyPr wrap="square" rtlCol="0">
              <a:spAutoFit/>
            </a:bodyPr>
            <a:lstStyle/>
            <a:p>
              <a:pPr lvl="0" algn="ctr" defTabSz="1216817">
                <a:spcBef>
                  <a:spcPct val="20000"/>
                </a:spcBef>
                <a:defRPr/>
              </a:pPr>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优点</a:t>
              </a:r>
              <a:endPar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9" name="组合 18">
            <a:extLst>
              <a:ext uri="{FF2B5EF4-FFF2-40B4-BE49-F238E27FC236}">
                <a16:creationId xmlns:a16="http://schemas.microsoft.com/office/drawing/2014/main" id="{FAE4DD96-2865-4FA0-F2F7-A9CE680DF03E}"/>
              </a:ext>
            </a:extLst>
          </p:cNvPr>
          <p:cNvGrpSpPr/>
          <p:nvPr/>
        </p:nvGrpSpPr>
        <p:grpSpPr>
          <a:xfrm>
            <a:off x="5743454" y="4550368"/>
            <a:ext cx="4590731" cy="1668529"/>
            <a:chOff x="876619" y="4046514"/>
            <a:chExt cx="4590731" cy="1668529"/>
          </a:xfrm>
        </p:grpSpPr>
        <p:sp>
          <p:nvSpPr>
            <p:cNvPr id="20" name="圆角矩形 10">
              <a:extLst>
                <a:ext uri="{FF2B5EF4-FFF2-40B4-BE49-F238E27FC236}">
                  <a16:creationId xmlns:a16="http://schemas.microsoft.com/office/drawing/2014/main" id="{4E2BB857-8928-4E97-E41B-A5389463258A}"/>
                </a:ext>
              </a:extLst>
            </p:cNvPr>
            <p:cNvSpPr/>
            <p:nvPr/>
          </p:nvSpPr>
          <p:spPr>
            <a:xfrm>
              <a:off x="876619" y="4239290"/>
              <a:ext cx="4590731" cy="1475753"/>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948A0D82-AA6A-FB9A-6BD0-540223251BA9}"/>
                </a:ext>
              </a:extLst>
            </p:cNvPr>
            <p:cNvSpPr/>
            <p:nvPr/>
          </p:nvSpPr>
          <p:spPr>
            <a:xfrm>
              <a:off x="1209994" y="4566877"/>
              <a:ext cx="3923980" cy="1033809"/>
            </a:xfrm>
            <a:prstGeom prst="rect">
              <a:avLst/>
            </a:prstGeom>
          </p:spPr>
          <p:txBody>
            <a:bodyPr wrap="square">
              <a:spAutoFit/>
            </a:bodyPr>
            <a:lstStyle/>
            <a:p>
              <a:pPr defTabSz="1216817">
                <a:lnSpc>
                  <a:spcPct val="120000"/>
                </a:lnSpc>
                <a:spcBef>
                  <a:spcPct val="20000"/>
                </a:spcBef>
              </a:pPr>
              <a:r>
                <a:rPr lang="zh-CN" altLang="en-US"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1</a:t>
              </a:r>
              <a:r>
                <a:rPr lang="zh-CN" altLang="en-US"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）缺乏销售渠道，无法提供更多的销售机会和曝光机会；</a:t>
              </a:r>
            </a:p>
            <a:p>
              <a:pPr defTabSz="1216817">
                <a:lnSpc>
                  <a:spcPct val="120000"/>
                </a:lnSpc>
                <a:spcBef>
                  <a:spcPct val="20000"/>
                </a:spcBef>
              </a:pPr>
              <a:r>
                <a:rPr lang="zh-CN" altLang="en-US"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2</a:t>
              </a:r>
              <a:r>
                <a:rPr lang="zh-CN" altLang="en-US"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）无法提供农产品选择，</a:t>
              </a:r>
            </a:p>
            <a:p>
              <a:pPr defTabSz="1216817">
                <a:lnSpc>
                  <a:spcPct val="120000"/>
                </a:lnSpc>
                <a:spcBef>
                  <a:spcPct val="20000"/>
                </a:spcBef>
              </a:pPr>
              <a:r>
                <a:rPr lang="zh-CN" altLang="en-US"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3</a:t>
              </a:r>
              <a:r>
                <a:rPr lang="zh-CN" altLang="en-US"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）购物体验不够便捷，无法随时随地进行购物。</a:t>
              </a:r>
            </a:p>
          </p:txBody>
        </p:sp>
        <p:sp>
          <p:nvSpPr>
            <p:cNvPr id="22" name="圆角矩形 14">
              <a:extLst>
                <a:ext uri="{FF2B5EF4-FFF2-40B4-BE49-F238E27FC236}">
                  <a16:creationId xmlns:a16="http://schemas.microsoft.com/office/drawing/2014/main" id="{F57EBAF2-1233-E0D8-A0D3-17C2305CD5F6}"/>
                </a:ext>
              </a:extLst>
            </p:cNvPr>
            <p:cNvSpPr/>
            <p:nvPr/>
          </p:nvSpPr>
          <p:spPr>
            <a:xfrm>
              <a:off x="1532226" y="4046514"/>
              <a:ext cx="3279515" cy="462161"/>
            </a:xfrm>
            <a:prstGeom prst="roundRect">
              <a:avLst/>
            </a:prstGeom>
            <a:solidFill>
              <a:srgbClr val="03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CE6A13E4-07D2-D939-B65C-85A3F00A3620}"/>
                </a:ext>
              </a:extLst>
            </p:cNvPr>
            <p:cNvSpPr txBox="1"/>
            <p:nvPr/>
          </p:nvSpPr>
          <p:spPr>
            <a:xfrm>
              <a:off x="1744422" y="4098792"/>
              <a:ext cx="2797972" cy="338554"/>
            </a:xfrm>
            <a:prstGeom prst="rect">
              <a:avLst/>
            </a:prstGeom>
            <a:noFill/>
          </p:spPr>
          <p:txBody>
            <a:bodyPr wrap="square" rtlCol="0">
              <a:spAutoFit/>
            </a:bodyPr>
            <a:lstStyle/>
            <a:p>
              <a:pPr lvl="0" algn="ctr" defTabSz="1216817">
                <a:spcBef>
                  <a:spcPct val="20000"/>
                </a:spcBef>
                <a:defRPr/>
              </a:pPr>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缺点</a:t>
              </a:r>
              <a:endPar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cxnSp>
        <p:nvCxnSpPr>
          <p:cNvPr id="24" name="直接连接符 23">
            <a:extLst>
              <a:ext uri="{FF2B5EF4-FFF2-40B4-BE49-F238E27FC236}">
                <a16:creationId xmlns:a16="http://schemas.microsoft.com/office/drawing/2014/main" id="{0E30BD2E-A412-1C46-2D4D-65136024774A}"/>
              </a:ext>
            </a:extLst>
          </p:cNvPr>
          <p:cNvCxnSpPr/>
          <p:nvPr/>
        </p:nvCxnSpPr>
        <p:spPr>
          <a:xfrm>
            <a:off x="5734321" y="2084422"/>
            <a:ext cx="4736592" cy="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25" name="TextBox 13">
            <a:extLst>
              <a:ext uri="{FF2B5EF4-FFF2-40B4-BE49-F238E27FC236}">
                <a16:creationId xmlns:a16="http://schemas.microsoft.com/office/drawing/2014/main" id="{C9FFC36E-C271-AA81-6F1E-399034FF5E0A}"/>
              </a:ext>
            </a:extLst>
          </p:cNvPr>
          <p:cNvSpPr txBox="1"/>
          <p:nvPr/>
        </p:nvSpPr>
        <p:spPr>
          <a:xfrm>
            <a:off x="5734321" y="1152399"/>
            <a:ext cx="4184120" cy="861774"/>
          </a:xfrm>
          <a:prstGeom prst="rect">
            <a:avLst/>
          </a:prstGeom>
          <a:noFill/>
        </p:spPr>
        <p:txBody>
          <a:bodyPr wrap="square" lIns="0" tIns="0" rIns="0" bIns="0" rtlCol="0" anchor="t" anchorCtr="0">
            <a:spAutoFit/>
          </a:bodyPr>
          <a:lstStyle/>
          <a:p>
            <a:pPr defTabSz="1216817">
              <a:spcBef>
                <a:spcPct val="20000"/>
              </a:spcBef>
              <a:defRPr/>
            </a:pPr>
            <a:r>
              <a:rPr lang="zh-CN" altLang="en-US" sz="2800" b="1" dirty="0">
                <a:solidFill>
                  <a:srgbClr val="000000"/>
                </a:solidFill>
                <a:latin typeface="Arial" panose="020B0604020202020204" pitchFamily="34" charset="0"/>
                <a:ea typeface="微软雅黑" panose="020B0503020204020204" pitchFamily="34" charset="-122"/>
                <a:sym typeface="Arial" panose="020B0604020202020204" pitchFamily="34" charset="0"/>
              </a:rPr>
              <a:t>微信小程序平台和抖音等社交媒体农产品销售平台</a:t>
            </a:r>
            <a:endParaRPr lang="en-US" sz="2800" b="1"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663102886"/>
      </p:ext>
    </p:extLst>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1000"/>
                                        <p:tgtEl>
                                          <p:spTgt spid="25"/>
                                        </p:tgtEl>
                                      </p:cBhvr>
                                    </p:animEffect>
                                    <p:anim calcmode="lin" valueType="num">
                                      <p:cBhvr>
                                        <p:cTn id="25" dur="1000" fill="hold"/>
                                        <p:tgtEl>
                                          <p:spTgt spid="25"/>
                                        </p:tgtEl>
                                        <p:attrNameLst>
                                          <p:attrName>ppt_x</p:attrName>
                                        </p:attrNameLst>
                                      </p:cBhvr>
                                      <p:tavLst>
                                        <p:tav tm="0">
                                          <p:val>
                                            <p:strVal val="#ppt_x"/>
                                          </p:val>
                                        </p:tav>
                                        <p:tav tm="100000">
                                          <p:val>
                                            <p:strVal val="#ppt_x"/>
                                          </p:val>
                                        </p:tav>
                                      </p:tavLst>
                                    </p:anim>
                                    <p:anim calcmode="lin" valueType="num">
                                      <p:cBhvr>
                                        <p:cTn id="26" dur="1000" fill="hold"/>
                                        <p:tgtEl>
                                          <p:spTgt spid="25"/>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1000"/>
                                        <p:tgtEl>
                                          <p:spTgt spid="24"/>
                                        </p:tgtEl>
                                      </p:cBhvr>
                                    </p:animEffect>
                                    <p:anim calcmode="lin" valueType="num">
                                      <p:cBhvr>
                                        <p:cTn id="30" dur="1000" fill="hold"/>
                                        <p:tgtEl>
                                          <p:spTgt spid="24"/>
                                        </p:tgtEl>
                                        <p:attrNameLst>
                                          <p:attrName>ppt_x</p:attrName>
                                        </p:attrNameLst>
                                      </p:cBhvr>
                                      <p:tavLst>
                                        <p:tav tm="0">
                                          <p:val>
                                            <p:strVal val="#ppt_x"/>
                                          </p:val>
                                        </p:tav>
                                        <p:tav tm="100000">
                                          <p:val>
                                            <p:strVal val="#ppt_x"/>
                                          </p:val>
                                        </p:tav>
                                      </p:tavLst>
                                    </p:anim>
                                    <p:anim calcmode="lin" valueType="num">
                                      <p:cBhvr>
                                        <p:cTn id="31"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422</TotalTime>
  <Words>1865</Words>
  <Application>Microsoft Office PowerPoint</Application>
  <PresentationFormat>宽屏</PresentationFormat>
  <Paragraphs>249</Paragraphs>
  <Slides>36</Slides>
  <Notes>36</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36</vt:i4>
      </vt:variant>
    </vt:vector>
  </HeadingPairs>
  <TitlesOfParts>
    <vt:vector size="43" baseType="lpstr">
      <vt:lpstr>微软雅黑</vt:lpstr>
      <vt:lpstr>Arial</vt:lpstr>
      <vt:lpstr>Calibri</vt:lpstr>
      <vt:lpstr>Calibri Light</vt:lpstr>
      <vt:lpstr>Open Sans</vt:lpstr>
      <vt:lpstr>Roboto</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Alex Mercer</cp:lastModifiedBy>
  <cp:revision>13</cp:revision>
  <dcterms:created xsi:type="dcterms:W3CDTF">2015-09-01T03:04:36Z</dcterms:created>
  <dcterms:modified xsi:type="dcterms:W3CDTF">2023-06-15T15:12:19Z</dcterms:modified>
</cp:coreProperties>
</file>